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70"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2" r:id="rId17"/>
    <p:sldId id="271" r:id="rId1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47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Arial" pitchFamily="34" charset="0"/>
              </a:defRPr>
            </a:lvl1pPr>
          </a:lstStyle>
          <a:p>
            <a:pPr>
              <a:defRPr/>
            </a:pPr>
            <a:endParaRPr lang="zh-CN" altLang="zh-CN"/>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atin typeface="Arial" pitchFamily="34" charset="0"/>
              </a:defRPr>
            </a:lvl1pPr>
          </a:lstStyle>
          <a:p>
            <a:pPr>
              <a:defRPr/>
            </a:pPr>
            <a:endParaRPr lang="zh-CN" altLang="zh-CN"/>
          </a:p>
        </p:txBody>
      </p:sp>
      <p:sp>
        <p:nvSpPr>
          <p:cNvPr id="20484" name="Rectangle 4"/>
          <p:cNvSpPr>
            <a:spLocks noGrp="1" noRot="1" noChangeArrowheads="1"/>
          </p:cNvSpPr>
          <p:nvPr>
            <p:ph type="sldImg" idx="2"/>
          </p:nvPr>
        </p:nvSpPr>
        <p:spPr bwMode="auto">
          <a:xfrm>
            <a:off x="1143000" y="685800"/>
            <a:ext cx="4572000" cy="3429000"/>
          </a:xfrm>
          <a:prstGeom prst="rect">
            <a:avLst/>
          </a:prstGeom>
          <a:noFill/>
          <a:ln w="9525">
            <a:noFill/>
            <a:miter lim="800000"/>
            <a:headEnd/>
            <a:tailEnd/>
          </a:ln>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noProof="0" smtClean="0"/>
              <a:t>单击此处编辑母版文本样式</a:t>
            </a:r>
          </a:p>
          <a:p>
            <a:pPr lvl="1"/>
            <a:r>
              <a:rPr lang="zh-CN" noProof="0" smtClean="0"/>
              <a:t>第二级</a:t>
            </a:r>
          </a:p>
          <a:p>
            <a:pPr lvl="2"/>
            <a:r>
              <a:rPr lang="zh-CN" noProof="0" smtClean="0"/>
              <a:t>第三级</a:t>
            </a:r>
          </a:p>
          <a:p>
            <a:pPr lvl="3"/>
            <a:r>
              <a:rPr lang="zh-CN" noProof="0" smtClean="0"/>
              <a:t>第四级</a:t>
            </a:r>
          </a:p>
          <a:p>
            <a:pPr lvl="4"/>
            <a:r>
              <a:rPr lang="zh-CN" noProof="0" smtClean="0"/>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Arial" pitchFamily="34" charset="0"/>
              </a:defRPr>
            </a:lvl1pPr>
          </a:lstStyle>
          <a:p>
            <a:pPr>
              <a:defRPr/>
            </a:pPr>
            <a:endParaRPr lang="zh-CN" altLang="zh-CN"/>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Arial" pitchFamily="34" charset="0"/>
              </a:defRPr>
            </a:lvl1pPr>
          </a:lstStyle>
          <a:p>
            <a:pPr>
              <a:defRPr/>
            </a:pPr>
            <a:fld id="{285063FA-5819-4125-9BBD-51C20F523F4C}" type="slidenum">
              <a:rPr lang="zh-CN" altLang="zh-CN"/>
              <a:pPr>
                <a:defRPr/>
              </a:pPr>
              <a:t>‹#›</a:t>
            </a:fld>
            <a:endParaRPr lang="zh-CN"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619250" y="2492375"/>
            <a:ext cx="6697663" cy="1081088"/>
          </a:xfrm>
        </p:spPr>
        <p:txBody>
          <a:bodyPr/>
          <a:lstStyle>
            <a:lvl1pPr>
              <a:defRPr/>
            </a:lvl1pPr>
          </a:lstStyle>
          <a:p>
            <a:r>
              <a:rPr lang="zh-CN"/>
              <a:t>单击此处添加标题</a:t>
            </a:r>
          </a:p>
        </p:txBody>
      </p:sp>
      <p:sp>
        <p:nvSpPr>
          <p:cNvPr id="2051" name="Rectangle 3"/>
          <p:cNvSpPr>
            <a:spLocks noGrp="1" noChangeArrowheads="1"/>
          </p:cNvSpPr>
          <p:nvPr>
            <p:ph type="subTitle" idx="1"/>
          </p:nvPr>
        </p:nvSpPr>
        <p:spPr>
          <a:xfrm>
            <a:off x="2195513" y="4005263"/>
            <a:ext cx="5184775" cy="1152525"/>
          </a:xfrm>
        </p:spPr>
        <p:txBody>
          <a:bodyPr/>
          <a:lstStyle>
            <a:lvl1pPr marL="0" indent="0" algn="ctr">
              <a:buFontTx/>
              <a:buNone/>
              <a:defRPr/>
            </a:lvl1pPr>
          </a:lstStyle>
          <a:p>
            <a:r>
              <a:rPr lang="zh-CN"/>
              <a:t>单击此处添加信息</a:t>
            </a:r>
          </a:p>
        </p:txBody>
      </p:sp>
      <p:sp>
        <p:nvSpPr>
          <p:cNvPr id="4" name="Rectangle 4"/>
          <p:cNvSpPr>
            <a:spLocks noGrp="1" noChangeArrowheads="1"/>
          </p:cNvSpPr>
          <p:nvPr>
            <p:ph type="sldNum" sz="quarter" idx="10"/>
          </p:nvPr>
        </p:nvSpPr>
        <p:spPr>
          <a:xfrm>
            <a:off x="6553200" y="6245225"/>
            <a:ext cx="2133600" cy="476250"/>
          </a:xfrm>
        </p:spPr>
        <p:txBody>
          <a:bodyPr/>
          <a:lstStyle>
            <a:lvl1pPr>
              <a:defRPr smtClean="0"/>
            </a:lvl1pPr>
          </a:lstStyle>
          <a:p>
            <a:pPr>
              <a:defRPr/>
            </a:pPr>
            <a:fld id="{7FC8E8DC-30D5-4606-A847-FCD273728AA0}" type="slidenum">
              <a:rPr lang="zh-CN" altLang="zh-CN"/>
              <a:pPr>
                <a:defRPr/>
              </a:pPr>
              <a:t>‹#›</a:t>
            </a:fld>
            <a:endParaRPr lang="zh-CN"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sldNum" sz="quarter" idx="10"/>
          </p:nvPr>
        </p:nvSpPr>
        <p:spPr>
          <a:ln/>
        </p:spPr>
        <p:txBody>
          <a:bodyPr/>
          <a:lstStyle>
            <a:lvl1pPr>
              <a:defRPr/>
            </a:lvl1pPr>
          </a:lstStyle>
          <a:p>
            <a:pPr>
              <a:defRPr/>
            </a:pPr>
            <a:fld id="{CB2A068F-2014-4615-9A3D-0DC1B7B25961}" type="slidenum">
              <a:rPr lang="zh-CN" altLang="zh-CN"/>
              <a:pPr>
                <a:defRPr/>
              </a:pPr>
              <a:t>‹#›</a:t>
            </a:fld>
            <a:endParaRPr lang="zh-CN"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00850" y="533400"/>
            <a:ext cx="1962150" cy="4038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914400" y="533400"/>
            <a:ext cx="5734050" cy="4038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sldNum" sz="quarter" idx="10"/>
          </p:nvPr>
        </p:nvSpPr>
        <p:spPr>
          <a:ln/>
        </p:spPr>
        <p:txBody>
          <a:bodyPr/>
          <a:lstStyle>
            <a:lvl1pPr>
              <a:defRPr/>
            </a:lvl1pPr>
          </a:lstStyle>
          <a:p>
            <a:pPr>
              <a:defRPr/>
            </a:pPr>
            <a:fld id="{ECD88B29-733F-414C-A200-216C6E860158}" type="slidenum">
              <a:rPr lang="zh-CN" altLang="zh-CN"/>
              <a:pPr>
                <a:defRPr/>
              </a:pPr>
              <a:t>‹#›</a:t>
            </a:fld>
            <a:endParaRPr lang="zh-CN"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sldNum" sz="quarter" idx="10"/>
          </p:nvPr>
        </p:nvSpPr>
        <p:spPr>
          <a:ln/>
        </p:spPr>
        <p:txBody>
          <a:bodyPr/>
          <a:lstStyle>
            <a:lvl1pPr>
              <a:defRPr/>
            </a:lvl1pPr>
          </a:lstStyle>
          <a:p>
            <a:pPr>
              <a:defRPr/>
            </a:pPr>
            <a:fld id="{DD784A81-FCAA-4261-8811-5F8A9C4D211B}" type="slidenum">
              <a:rPr lang="zh-CN" altLang="zh-CN"/>
              <a:pPr>
                <a:defRPr/>
              </a:pPr>
              <a:t>‹#›</a:t>
            </a:fld>
            <a:endParaRPr lang="zh-CN"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sldNum" sz="quarter" idx="10"/>
          </p:nvPr>
        </p:nvSpPr>
        <p:spPr>
          <a:ln/>
        </p:spPr>
        <p:txBody>
          <a:bodyPr/>
          <a:lstStyle>
            <a:lvl1pPr>
              <a:defRPr/>
            </a:lvl1pPr>
          </a:lstStyle>
          <a:p>
            <a:pPr>
              <a:defRPr/>
            </a:pPr>
            <a:fld id="{6032D386-08DA-4A0A-B993-EA80A1A139B0}" type="slidenum">
              <a:rPr lang="zh-CN" altLang="zh-CN"/>
              <a:pPr>
                <a:defRPr/>
              </a:pPr>
              <a:t>‹#›</a:t>
            </a:fld>
            <a:endParaRPr lang="zh-CN"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914400" y="1600200"/>
            <a:ext cx="3848100" cy="2971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914900" y="1600200"/>
            <a:ext cx="3848100" cy="2971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sldNum" sz="quarter" idx="10"/>
          </p:nvPr>
        </p:nvSpPr>
        <p:spPr>
          <a:ln/>
        </p:spPr>
        <p:txBody>
          <a:bodyPr/>
          <a:lstStyle>
            <a:lvl1pPr>
              <a:defRPr/>
            </a:lvl1pPr>
          </a:lstStyle>
          <a:p>
            <a:pPr>
              <a:defRPr/>
            </a:pPr>
            <a:fld id="{F36656CE-51E1-400C-ADE3-B12050A00D80}" type="slidenum">
              <a:rPr lang="zh-CN" altLang="zh-CN"/>
              <a:pPr>
                <a:defRPr/>
              </a:pPr>
              <a:t>‹#›</a:t>
            </a:fld>
            <a:endParaRPr lang="zh-CN"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sldNum" sz="quarter" idx="10"/>
          </p:nvPr>
        </p:nvSpPr>
        <p:spPr>
          <a:ln/>
        </p:spPr>
        <p:txBody>
          <a:bodyPr/>
          <a:lstStyle>
            <a:lvl1pPr>
              <a:defRPr/>
            </a:lvl1pPr>
          </a:lstStyle>
          <a:p>
            <a:pPr>
              <a:defRPr/>
            </a:pPr>
            <a:fld id="{9BD174D8-358D-4748-8195-570CF07764BA}" type="slidenum">
              <a:rPr lang="zh-CN" altLang="zh-CN"/>
              <a:pPr>
                <a:defRPr/>
              </a:pPr>
              <a:t>‹#›</a:t>
            </a:fld>
            <a:endParaRPr lang="zh-CN"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sldNum" sz="quarter" idx="10"/>
          </p:nvPr>
        </p:nvSpPr>
        <p:spPr>
          <a:ln/>
        </p:spPr>
        <p:txBody>
          <a:bodyPr/>
          <a:lstStyle>
            <a:lvl1pPr>
              <a:defRPr/>
            </a:lvl1pPr>
          </a:lstStyle>
          <a:p>
            <a:pPr>
              <a:defRPr/>
            </a:pPr>
            <a:fld id="{A2B3080A-E8F6-4509-9DBD-1D9D342B58C5}" type="slidenum">
              <a:rPr lang="zh-CN" altLang="zh-CN"/>
              <a:pPr>
                <a:defRPr/>
              </a:pPr>
              <a:t>‹#›</a:t>
            </a:fld>
            <a:endParaRPr lang="zh-CN"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754B93A6-7B68-4C6D-ADA0-8ED41C1CCA86}" type="slidenum">
              <a:rPr lang="zh-CN" altLang="zh-CN"/>
              <a:pPr>
                <a:defRPr/>
              </a:pPr>
              <a:t>‹#›</a:t>
            </a:fld>
            <a:endParaRPr lang="zh-CN"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sldNum" sz="quarter" idx="10"/>
          </p:nvPr>
        </p:nvSpPr>
        <p:spPr>
          <a:ln/>
        </p:spPr>
        <p:txBody>
          <a:bodyPr/>
          <a:lstStyle>
            <a:lvl1pPr>
              <a:defRPr/>
            </a:lvl1pPr>
          </a:lstStyle>
          <a:p>
            <a:pPr>
              <a:defRPr/>
            </a:pPr>
            <a:fld id="{CF5C476F-29BF-4F2D-A5EA-C8A569110C9C}" type="slidenum">
              <a:rPr lang="zh-CN" altLang="zh-CN"/>
              <a:pPr>
                <a:defRPr/>
              </a:pPr>
              <a:t>‹#›</a:t>
            </a:fld>
            <a:endParaRPr lang="zh-CN"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sldNum" sz="quarter" idx="10"/>
          </p:nvPr>
        </p:nvSpPr>
        <p:spPr>
          <a:ln/>
        </p:spPr>
        <p:txBody>
          <a:bodyPr/>
          <a:lstStyle>
            <a:lvl1pPr>
              <a:defRPr/>
            </a:lvl1pPr>
          </a:lstStyle>
          <a:p>
            <a:pPr>
              <a:defRPr/>
            </a:pPr>
            <a:fld id="{FFC6AD80-FEED-4987-97E0-E41ED957EFC6}" type="slidenum">
              <a:rPr lang="zh-CN" altLang="zh-CN"/>
              <a:pPr>
                <a:defRPr/>
              </a:pPr>
              <a:t>‹#›</a:t>
            </a:fld>
            <a:endParaRPr lang="zh-CN"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219200" y="533400"/>
            <a:ext cx="71628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t>单击此处添加标题</a:t>
            </a:r>
          </a:p>
        </p:txBody>
      </p:sp>
      <p:sp>
        <p:nvSpPr>
          <p:cNvPr id="2051" name="Rectangle 3"/>
          <p:cNvSpPr>
            <a:spLocks noGrp="1" noChangeArrowheads="1"/>
          </p:cNvSpPr>
          <p:nvPr>
            <p:ph type="body" idx="1"/>
          </p:nvPr>
        </p:nvSpPr>
        <p:spPr bwMode="auto">
          <a:xfrm>
            <a:off x="914400" y="1600200"/>
            <a:ext cx="7848600" cy="2971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t>单击此处添加文本</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Rectangle 4"/>
          <p:cNvSpPr>
            <a:spLocks noGrp="1" noChangeArrowheads="1"/>
          </p:cNvSpPr>
          <p:nvPr>
            <p:ph type="sldNum" sz="quarter" idx="4"/>
          </p:nvPr>
        </p:nvSpPr>
        <p:spPr bwMode="auto">
          <a:xfrm>
            <a:off x="971550" y="590550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atin typeface="Arial" pitchFamily="34" charset="0"/>
              </a:defRPr>
            </a:lvl1pPr>
          </a:lstStyle>
          <a:p>
            <a:pPr>
              <a:defRPr/>
            </a:pPr>
            <a:fld id="{BCC9D523-1DF2-444B-8E38-4C8EB33825CE}" type="slidenum">
              <a:rPr lang="zh-CN"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hdr="0" ftr="0" dt="0"/>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Arial" pitchFamily="34" charset="0"/>
          <a:ea typeface="宋体" pitchFamily="2" charset="-122"/>
        </a:defRPr>
      </a:lvl2pPr>
      <a:lvl3pPr algn="ctr" rtl="0" eaLnBrk="0" fontAlgn="base" hangingPunct="0">
        <a:spcBef>
          <a:spcPct val="0"/>
        </a:spcBef>
        <a:spcAft>
          <a:spcPct val="0"/>
        </a:spcAft>
        <a:defRPr sz="4000">
          <a:solidFill>
            <a:schemeClr val="tx2"/>
          </a:solidFill>
          <a:latin typeface="Arial" pitchFamily="34" charset="0"/>
          <a:ea typeface="宋体" pitchFamily="2" charset="-122"/>
        </a:defRPr>
      </a:lvl3pPr>
      <a:lvl4pPr algn="ctr" rtl="0" eaLnBrk="0" fontAlgn="base" hangingPunct="0">
        <a:spcBef>
          <a:spcPct val="0"/>
        </a:spcBef>
        <a:spcAft>
          <a:spcPct val="0"/>
        </a:spcAft>
        <a:defRPr sz="4000">
          <a:solidFill>
            <a:schemeClr val="tx2"/>
          </a:solidFill>
          <a:latin typeface="Arial" pitchFamily="34" charset="0"/>
          <a:ea typeface="宋体" pitchFamily="2" charset="-122"/>
        </a:defRPr>
      </a:lvl4pPr>
      <a:lvl5pPr algn="ctr" rtl="0" eaLnBrk="0" fontAlgn="base" hangingPunct="0">
        <a:spcBef>
          <a:spcPct val="0"/>
        </a:spcBef>
        <a:spcAft>
          <a:spcPct val="0"/>
        </a:spcAft>
        <a:defRPr sz="4000">
          <a:solidFill>
            <a:schemeClr val="tx2"/>
          </a:solidFill>
          <a:latin typeface="Arial" pitchFamily="34" charset="0"/>
          <a:ea typeface="宋体" pitchFamily="2" charset="-122"/>
        </a:defRPr>
      </a:lvl5pPr>
      <a:lvl6pPr marL="457200" algn="ctr" rtl="0" fontAlgn="base">
        <a:spcBef>
          <a:spcPct val="0"/>
        </a:spcBef>
        <a:spcAft>
          <a:spcPct val="0"/>
        </a:spcAft>
        <a:defRPr sz="4000">
          <a:solidFill>
            <a:schemeClr val="tx2"/>
          </a:solidFill>
          <a:latin typeface="Arial" pitchFamily="34" charset="0"/>
          <a:ea typeface="宋体" pitchFamily="2" charset="-122"/>
        </a:defRPr>
      </a:lvl6pPr>
      <a:lvl7pPr marL="914400" algn="ctr" rtl="0" fontAlgn="base">
        <a:spcBef>
          <a:spcPct val="0"/>
        </a:spcBef>
        <a:spcAft>
          <a:spcPct val="0"/>
        </a:spcAft>
        <a:defRPr sz="4000">
          <a:solidFill>
            <a:schemeClr val="tx2"/>
          </a:solidFill>
          <a:latin typeface="Arial" pitchFamily="34" charset="0"/>
          <a:ea typeface="宋体" pitchFamily="2" charset="-122"/>
        </a:defRPr>
      </a:lvl7pPr>
      <a:lvl8pPr marL="1371600" algn="ctr" rtl="0" fontAlgn="base">
        <a:spcBef>
          <a:spcPct val="0"/>
        </a:spcBef>
        <a:spcAft>
          <a:spcPct val="0"/>
        </a:spcAft>
        <a:defRPr sz="4000">
          <a:solidFill>
            <a:schemeClr val="tx2"/>
          </a:solidFill>
          <a:latin typeface="Arial" pitchFamily="34" charset="0"/>
          <a:ea typeface="宋体" pitchFamily="2" charset="-122"/>
        </a:defRPr>
      </a:lvl8pPr>
      <a:lvl9pPr marL="1828800" algn="ctr" rtl="0" fontAlgn="base">
        <a:spcBef>
          <a:spcPct val="0"/>
        </a:spcBef>
        <a:spcAft>
          <a:spcPct val="0"/>
        </a:spcAft>
        <a:defRPr sz="40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sldNum" sz="quarter" idx="10"/>
          </p:nvPr>
        </p:nvSpPr>
        <p:spPr>
          <a:noFill/>
        </p:spPr>
        <p:txBody>
          <a:bodyPr/>
          <a:lstStyle/>
          <a:p>
            <a:fld id="{3AE08DF8-F58C-474B-9638-5EBEA517EE41}" type="slidenum">
              <a:rPr lang="zh-CN" altLang="zh-CN">
                <a:latin typeface="Arial" charset="0"/>
              </a:rPr>
              <a:pPr/>
              <a:t>1</a:t>
            </a:fld>
            <a:endParaRPr lang="zh-CN" altLang="zh-CN">
              <a:latin typeface="Arial" charset="0"/>
            </a:endParaRPr>
          </a:p>
        </p:txBody>
      </p:sp>
      <p:sp>
        <p:nvSpPr>
          <p:cNvPr id="2" name="Rectangle 2"/>
          <p:cNvSpPr>
            <a:spLocks noGrp="1" noChangeArrowheads="1"/>
          </p:cNvSpPr>
          <p:nvPr>
            <p:ph type="ctrTitle"/>
          </p:nvPr>
        </p:nvSpPr>
        <p:spPr/>
        <p:txBody>
          <a:bodyPr/>
          <a:lstStyle/>
          <a:p>
            <a:pPr eaLnBrk="1" hangingPunct="1"/>
            <a:r>
              <a:rPr lang="zh-CN" altLang="zh-CN" sz="4400" b="1" smtClean="0">
                <a:latin typeface="华文楷体" pitchFamily="2" charset="-122"/>
                <a:ea typeface="华文楷体" pitchFamily="2" charset="-122"/>
              </a:rPr>
              <a:t>Health Care System </a:t>
            </a:r>
            <a:r>
              <a:rPr lang="en-US" altLang="zh-CN" b="1" smtClean="0">
                <a:latin typeface="华文楷体" pitchFamily="2" charset="-122"/>
                <a:ea typeface="华文楷体" pitchFamily="2" charset="-122"/>
              </a:rPr>
              <a:t/>
            </a:r>
            <a:br>
              <a:rPr lang="en-US" altLang="zh-CN" b="1" smtClean="0">
                <a:latin typeface="华文楷体" pitchFamily="2" charset="-122"/>
                <a:ea typeface="华文楷体" pitchFamily="2" charset="-122"/>
              </a:rPr>
            </a:br>
            <a:r>
              <a:rPr lang="zh-CN" altLang="zh-CN" b="1" smtClean="0">
                <a:latin typeface="华文楷体" pitchFamily="2" charset="-122"/>
                <a:ea typeface="华文楷体" pitchFamily="2" charset="-122"/>
              </a:rPr>
              <a:t>For Special People Based On Sun Spot Technology</a:t>
            </a:r>
          </a:p>
        </p:txBody>
      </p:sp>
      <p:sp>
        <p:nvSpPr>
          <p:cNvPr id="4099" name="Rectangle 3"/>
          <p:cNvSpPr>
            <a:spLocks noGrp="1" noChangeArrowheads="1"/>
          </p:cNvSpPr>
          <p:nvPr>
            <p:ph type="subTitle" idx="1"/>
          </p:nvPr>
        </p:nvSpPr>
        <p:spPr/>
        <p:txBody>
          <a:bodyPr/>
          <a:lstStyle/>
          <a:p>
            <a:pPr eaLnBrk="1" hangingPunct="1"/>
            <a:r>
              <a:rPr lang="zh-CN" smtClean="0"/>
              <a:t>李锐瑞 孙博宇 赵成斌</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fade">
                                      <p:cBhvr>
                                        <p:cTn id="7" dur="20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grpId="0" nodeType="clickEffect">
                                  <p:stCondLst>
                                    <p:cond delay="0"/>
                                  </p:stCondLst>
                                  <p:childTnLst>
                                    <p:animRot by="21600000">
                                      <p:cBhvr>
                                        <p:cTn id="11" dur="2000" fill="hold"/>
                                        <p:tgtEl>
                                          <p:spTgt spid="2"/>
                                        </p:tgtEl>
                                        <p:attrNameLst>
                                          <p:attrName>r</p:attrName>
                                        </p:attrNameLst>
                                      </p:cBhvr>
                                    </p:animRo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1" nodeType="click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blinds(horizontal)">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09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zh-CN" b="1" smtClean="0"/>
              <a:t>实验结论</a:t>
            </a:r>
          </a:p>
        </p:txBody>
      </p:sp>
      <p:sp>
        <p:nvSpPr>
          <p:cNvPr id="13315" name="Rectangle 3"/>
          <p:cNvSpPr>
            <a:spLocks noGrp="1" noChangeArrowheads="1"/>
          </p:cNvSpPr>
          <p:nvPr>
            <p:ph type="body" idx="1"/>
          </p:nvPr>
        </p:nvSpPr>
        <p:spPr>
          <a:xfrm>
            <a:off x="857250" y="1357313"/>
            <a:ext cx="7848600" cy="2971800"/>
          </a:xfrm>
        </p:spPr>
        <p:txBody>
          <a:bodyPr/>
          <a:lstStyle/>
          <a:p>
            <a:pPr eaLnBrk="1" hangingPunct="1"/>
            <a:r>
              <a:rPr lang="zh-CN" smtClean="0"/>
              <a:t>可以根据上述特征排除大部分的日常起居时发生的动作。从而可以极大的减小误判的概率，从而较为准确的识别摔倒动作。</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灯片编号占位符 3"/>
          <p:cNvSpPr>
            <a:spLocks noGrp="1"/>
          </p:cNvSpPr>
          <p:nvPr>
            <p:ph type="sldNum" sz="quarter" idx="10"/>
          </p:nvPr>
        </p:nvSpPr>
        <p:spPr>
          <a:noFill/>
        </p:spPr>
        <p:txBody>
          <a:bodyPr/>
          <a:lstStyle/>
          <a:p>
            <a:fld id="{C2DD3B82-A5F5-49E8-ADE4-2B332F68CC42}" type="slidenum">
              <a:rPr lang="zh-CN" altLang="zh-CN">
                <a:latin typeface="Arial" charset="0"/>
              </a:rPr>
              <a:pPr/>
              <a:t>11</a:t>
            </a:fld>
            <a:endParaRPr lang="zh-CN" altLang="zh-CN">
              <a:latin typeface="Arial" charset="0"/>
            </a:endParaRPr>
          </a:p>
        </p:txBody>
      </p:sp>
      <p:sp>
        <p:nvSpPr>
          <p:cNvPr id="14339" name="Rectangle 2"/>
          <p:cNvSpPr>
            <a:spLocks noGrp="1" noChangeArrowheads="1"/>
          </p:cNvSpPr>
          <p:nvPr>
            <p:ph type="title"/>
          </p:nvPr>
        </p:nvSpPr>
        <p:spPr/>
        <p:txBody>
          <a:bodyPr/>
          <a:lstStyle/>
          <a:p>
            <a:pPr eaLnBrk="1" hangingPunct="1"/>
            <a:r>
              <a:rPr lang="zh-CN" smtClean="0"/>
              <a:t>自己设计的算法</a:t>
            </a:r>
          </a:p>
        </p:txBody>
      </p:sp>
      <p:sp>
        <p:nvSpPr>
          <p:cNvPr id="13315" name="Rectangle 3"/>
          <p:cNvSpPr>
            <a:spLocks noGrp="1" noChangeArrowheads="1"/>
          </p:cNvSpPr>
          <p:nvPr>
            <p:ph type="body" idx="1"/>
          </p:nvPr>
        </p:nvSpPr>
        <p:spPr>
          <a:xfrm>
            <a:off x="914400" y="1600200"/>
            <a:ext cx="7848600" cy="4926013"/>
          </a:xfrm>
        </p:spPr>
        <p:txBody>
          <a:bodyPr/>
          <a:lstStyle/>
          <a:p>
            <a:pPr eaLnBrk="1" hangingPunct="1">
              <a:lnSpc>
                <a:spcPct val="90000"/>
              </a:lnSpc>
            </a:pPr>
            <a:r>
              <a:rPr lang="zh-CN" sz="2400" smtClean="0"/>
              <a:t>由于摔倒只是瞬间的动作，前后不超过</a:t>
            </a:r>
            <a:r>
              <a:rPr lang="zh-CN" altLang="zh-CN" sz="2400" smtClean="0"/>
              <a:t>0.5</a:t>
            </a:r>
            <a:r>
              <a:rPr lang="zh-CN" sz="2400" smtClean="0"/>
              <a:t>秒，因此，我们选取</a:t>
            </a:r>
            <a:r>
              <a:rPr lang="zh-CN" altLang="zh-CN" sz="2400" smtClean="0"/>
              <a:t>0.5</a:t>
            </a:r>
            <a:r>
              <a:rPr lang="zh-CN" sz="2400" smtClean="0"/>
              <a:t>秒为一个时间窗口，不断的对最近</a:t>
            </a:r>
            <a:r>
              <a:rPr lang="zh-CN" altLang="zh-CN" sz="2400" smtClean="0"/>
              <a:t>0.5</a:t>
            </a:r>
            <a:r>
              <a:rPr lang="zh-CN" sz="2400" smtClean="0"/>
              <a:t>秒内的数据进行判断。由预设的测量频率知</a:t>
            </a:r>
            <a:r>
              <a:rPr lang="zh-CN" altLang="zh-CN" sz="2400" smtClean="0"/>
              <a:t>0.5</a:t>
            </a:r>
            <a:r>
              <a:rPr lang="zh-CN" sz="2400" smtClean="0"/>
              <a:t>内大约有</a:t>
            </a:r>
            <a:r>
              <a:rPr lang="zh-CN" altLang="zh-CN" sz="2400" smtClean="0"/>
              <a:t>100</a:t>
            </a:r>
            <a:r>
              <a:rPr lang="zh-CN" sz="2400" smtClean="0"/>
              <a:t>个数据。</a:t>
            </a:r>
          </a:p>
          <a:p>
            <a:pPr eaLnBrk="1" hangingPunct="1">
              <a:lnSpc>
                <a:spcPct val="90000"/>
              </a:lnSpc>
            </a:pPr>
            <a:r>
              <a:rPr lang="zh-CN" sz="2400" smtClean="0"/>
              <a:t>判断过程：如果检测到数据中合加速度</a:t>
            </a:r>
            <a:r>
              <a:rPr lang="zh-CN" altLang="zh-CN" sz="2400" smtClean="0"/>
              <a:t>&gt;=</a:t>
            </a:r>
            <a:r>
              <a:rPr lang="zh-CN" sz="2400" smtClean="0"/>
              <a:t>上限，那么检测其前和其后各点数据的合加速度中是否有</a:t>
            </a:r>
            <a:r>
              <a:rPr lang="zh-CN" altLang="zh-CN" sz="2400" smtClean="0"/>
              <a:t>&lt;=</a:t>
            </a:r>
            <a:r>
              <a:rPr lang="zh-CN" sz="2400" smtClean="0"/>
              <a:t>下限的数据，如果满足则判断老人摔倒，否则没有。</a:t>
            </a:r>
          </a:p>
          <a:p>
            <a:pPr eaLnBrk="1" hangingPunct="1">
              <a:lnSpc>
                <a:spcPct val="90000"/>
              </a:lnSpc>
            </a:pPr>
            <a:r>
              <a:rPr lang="zh-CN" sz="2400" smtClean="0"/>
              <a:t>其他约束条件：例如如果老人是属于严重摔倒，那么摔倒后采集到的加速度值应该是不再变化的，维持在</a:t>
            </a:r>
            <a:r>
              <a:rPr lang="zh-CN" altLang="zh-CN" sz="2400" smtClean="0"/>
              <a:t>1g</a:t>
            </a:r>
            <a:r>
              <a:rPr lang="zh-CN" sz="2400" smtClean="0"/>
              <a:t>左右。</a:t>
            </a:r>
          </a:p>
          <a:p>
            <a:pPr eaLnBrk="1" hangingPunct="1">
              <a:lnSpc>
                <a:spcPct val="90000"/>
              </a:lnSpc>
            </a:pPr>
            <a:r>
              <a:rPr lang="zh-CN" sz="2400" smtClean="0"/>
              <a:t>此外，同时可以根据采集到到的摔倒是的三个加速度的方向来判断老人摔倒的方向，不过由于涉及到机速度的方向，所以这与</a:t>
            </a:r>
            <a:r>
              <a:rPr lang="zh-CN" altLang="zh-CN" sz="2400" smtClean="0"/>
              <a:t>sun spot</a:t>
            </a:r>
            <a:r>
              <a:rPr lang="zh-CN" sz="2400" smtClean="0"/>
              <a:t>具体放置在老人身体的哪个位置有关，尚在研究中。</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additive="base">
                                        <p:cTn id="7" dur="500" fill="hold"/>
                                        <p:tgtEl>
                                          <p:spTgt spid="1331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315">
                                            <p:txEl>
                                              <p:pRg st="1" end="1"/>
                                            </p:txEl>
                                          </p:spTgt>
                                        </p:tgtEl>
                                        <p:attrNameLst>
                                          <p:attrName>style.visibility</p:attrName>
                                        </p:attrNameLst>
                                      </p:cBhvr>
                                      <p:to>
                                        <p:strVal val="visible"/>
                                      </p:to>
                                    </p:set>
                                    <p:anim calcmode="lin" valueType="num">
                                      <p:cBhvr additive="base">
                                        <p:cTn id="13" dur="500" fill="hold"/>
                                        <p:tgtEl>
                                          <p:spTgt spid="1331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31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315">
                                            <p:txEl>
                                              <p:pRg st="2" end="2"/>
                                            </p:txEl>
                                          </p:spTgt>
                                        </p:tgtEl>
                                        <p:attrNameLst>
                                          <p:attrName>style.visibility</p:attrName>
                                        </p:attrNameLst>
                                      </p:cBhvr>
                                      <p:to>
                                        <p:strVal val="visible"/>
                                      </p:to>
                                    </p:set>
                                    <p:anim calcmode="lin" valueType="num">
                                      <p:cBhvr additive="base">
                                        <p:cTn id="19" dur="500" fill="hold"/>
                                        <p:tgtEl>
                                          <p:spTgt spid="1331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31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315">
                                            <p:txEl>
                                              <p:pRg st="3" end="3"/>
                                            </p:txEl>
                                          </p:spTgt>
                                        </p:tgtEl>
                                        <p:attrNameLst>
                                          <p:attrName>style.visibility</p:attrName>
                                        </p:attrNameLst>
                                      </p:cBhvr>
                                      <p:to>
                                        <p:strVal val="visible"/>
                                      </p:to>
                                    </p:set>
                                    <p:anim calcmode="lin" valueType="num">
                                      <p:cBhvr additive="base">
                                        <p:cTn id="25" dur="500" fill="hold"/>
                                        <p:tgtEl>
                                          <p:spTgt spid="1331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31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灯片编号占位符 3"/>
          <p:cNvSpPr>
            <a:spLocks noGrp="1"/>
          </p:cNvSpPr>
          <p:nvPr>
            <p:ph type="sldNum" sz="quarter" idx="10"/>
          </p:nvPr>
        </p:nvSpPr>
        <p:spPr>
          <a:noFill/>
        </p:spPr>
        <p:txBody>
          <a:bodyPr/>
          <a:lstStyle/>
          <a:p>
            <a:fld id="{F970D22B-E06E-497C-93E4-DC6370328430}" type="slidenum">
              <a:rPr lang="zh-CN" altLang="zh-CN">
                <a:latin typeface="Arial" charset="0"/>
              </a:rPr>
              <a:pPr/>
              <a:t>12</a:t>
            </a:fld>
            <a:endParaRPr lang="zh-CN" altLang="zh-CN">
              <a:latin typeface="Arial" charset="0"/>
            </a:endParaRPr>
          </a:p>
        </p:txBody>
      </p:sp>
      <p:sp>
        <p:nvSpPr>
          <p:cNvPr id="15363" name="Rectangle 2"/>
          <p:cNvSpPr>
            <a:spLocks noGrp="1" noChangeArrowheads="1"/>
          </p:cNvSpPr>
          <p:nvPr>
            <p:ph type="title"/>
          </p:nvPr>
        </p:nvSpPr>
        <p:spPr/>
        <p:txBody>
          <a:bodyPr/>
          <a:lstStyle/>
          <a:p>
            <a:pPr eaLnBrk="1" hangingPunct="1"/>
            <a:r>
              <a:rPr lang="zh-CN" altLang="en-US" smtClean="0"/>
              <a:t>前</a:t>
            </a:r>
            <a:r>
              <a:rPr lang="zh-CN" smtClean="0"/>
              <a:t>人研究成果</a:t>
            </a:r>
          </a:p>
        </p:txBody>
      </p:sp>
      <p:sp>
        <p:nvSpPr>
          <p:cNvPr id="15364" name="Rectangle 3"/>
          <p:cNvSpPr>
            <a:spLocks noGrp="1" noChangeArrowheads="1"/>
          </p:cNvSpPr>
          <p:nvPr>
            <p:ph type="body" idx="1"/>
          </p:nvPr>
        </p:nvSpPr>
        <p:spPr>
          <a:xfrm>
            <a:off x="914400" y="1600200"/>
            <a:ext cx="7848600" cy="4638675"/>
          </a:xfrm>
        </p:spPr>
        <p:txBody>
          <a:bodyPr/>
          <a:lstStyle/>
          <a:p>
            <a:pPr eaLnBrk="1" hangingPunct="1">
              <a:lnSpc>
                <a:spcPct val="90000"/>
              </a:lnSpc>
            </a:pPr>
            <a:r>
              <a:rPr lang="zh-CN" sz="2800" smtClean="0"/>
              <a:t>绝大部分的论文所采用的算法与我们的方法大同小异，都是通过寻找测得的加速度在时间以及数值上的特征来进行判断。值得补充的是有些文章还抓住摔倒前后人体由直立变成平躺过程中，身体角度的变化。另一篇文章还提到如果摔倒动作发生后，合加速度较长的时间内没有变化，那么说明老人摔得不轻，需要立即发出警报，如果摔倒后短时间内合加速度有了较大的变化，那么说明老人摔倒后又立即站起或者有了别的活动，说明跌的不严重，不一定需要发出警报。</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灯片编号占位符 3"/>
          <p:cNvSpPr>
            <a:spLocks noGrp="1"/>
          </p:cNvSpPr>
          <p:nvPr>
            <p:ph type="sldNum" sz="quarter" idx="10"/>
          </p:nvPr>
        </p:nvSpPr>
        <p:spPr>
          <a:noFill/>
        </p:spPr>
        <p:txBody>
          <a:bodyPr/>
          <a:lstStyle/>
          <a:p>
            <a:fld id="{3D34AC25-6642-471F-BD99-902A56CA50B5}" type="slidenum">
              <a:rPr lang="zh-CN" altLang="zh-CN">
                <a:latin typeface="Arial" charset="0"/>
              </a:rPr>
              <a:pPr/>
              <a:t>13</a:t>
            </a:fld>
            <a:endParaRPr lang="zh-CN" altLang="zh-CN">
              <a:latin typeface="Arial" charset="0"/>
            </a:endParaRPr>
          </a:p>
        </p:txBody>
      </p:sp>
      <p:sp>
        <p:nvSpPr>
          <p:cNvPr id="16387" name="Rectangle 2"/>
          <p:cNvSpPr>
            <a:spLocks noGrp="1" noChangeArrowheads="1"/>
          </p:cNvSpPr>
          <p:nvPr>
            <p:ph type="title"/>
          </p:nvPr>
        </p:nvSpPr>
        <p:spPr/>
        <p:txBody>
          <a:bodyPr/>
          <a:lstStyle/>
          <a:p>
            <a:pPr eaLnBrk="1" hangingPunct="1"/>
            <a:endParaRPr lang="zh-CN" altLang="zh-CN" smtClean="0"/>
          </a:p>
        </p:txBody>
      </p:sp>
      <p:sp>
        <p:nvSpPr>
          <p:cNvPr id="16388" name="Rectangle 3"/>
          <p:cNvSpPr>
            <a:spLocks noGrp="1" noChangeArrowheads="1"/>
          </p:cNvSpPr>
          <p:nvPr>
            <p:ph type="body" idx="1"/>
          </p:nvPr>
        </p:nvSpPr>
        <p:spPr/>
        <p:txBody>
          <a:bodyPr/>
          <a:lstStyle/>
          <a:p>
            <a:pPr eaLnBrk="1" hangingPunct="1">
              <a:lnSpc>
                <a:spcPct val="80000"/>
              </a:lnSpc>
            </a:pPr>
            <a:r>
              <a:rPr lang="zh-CN" smtClean="0"/>
              <a:t>上述算法都存在一个问题：由于他们都是针对特征进行判断，例如合加速度达到某个临界值，那么就说老人摔倒了，但是这个临界值的怎么科学的确定是一个问题。似乎一般的做法是通过摔倒实验然后人为的估计一个，基本上在</a:t>
            </a:r>
            <a:r>
              <a:rPr lang="zh-CN" altLang="zh-CN" smtClean="0"/>
              <a:t>3.5g</a:t>
            </a:r>
            <a:r>
              <a:rPr lang="zh-CN" smtClean="0"/>
              <a:t>左右，我们测量得到结果的为</a:t>
            </a:r>
            <a:r>
              <a:rPr lang="zh-CN" altLang="zh-CN" smtClean="0"/>
              <a:t>3.4g</a:t>
            </a:r>
            <a:r>
              <a:rPr lang="zh-CN" smtClean="0"/>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灯片编号占位符 3"/>
          <p:cNvSpPr>
            <a:spLocks noGrp="1"/>
          </p:cNvSpPr>
          <p:nvPr>
            <p:ph type="sldNum" sz="quarter" idx="10"/>
          </p:nvPr>
        </p:nvSpPr>
        <p:spPr>
          <a:noFill/>
        </p:spPr>
        <p:txBody>
          <a:bodyPr/>
          <a:lstStyle/>
          <a:p>
            <a:fld id="{2CA66DF0-E201-40E0-A16D-936F9EEA95B4}" type="slidenum">
              <a:rPr lang="zh-CN" altLang="zh-CN">
                <a:latin typeface="Arial" charset="0"/>
              </a:rPr>
              <a:pPr/>
              <a:t>14</a:t>
            </a:fld>
            <a:endParaRPr lang="zh-CN" altLang="zh-CN">
              <a:latin typeface="Arial" charset="0"/>
            </a:endParaRPr>
          </a:p>
        </p:txBody>
      </p:sp>
      <p:sp>
        <p:nvSpPr>
          <p:cNvPr id="17411" name="Rectangle 2"/>
          <p:cNvSpPr>
            <a:spLocks noGrp="1" noChangeArrowheads="1"/>
          </p:cNvSpPr>
          <p:nvPr>
            <p:ph type="title"/>
          </p:nvPr>
        </p:nvSpPr>
        <p:spPr/>
        <p:txBody>
          <a:bodyPr/>
          <a:lstStyle/>
          <a:p>
            <a:pPr eaLnBrk="1" hangingPunct="1"/>
            <a:endParaRPr lang="zh-CN" altLang="zh-CN" smtClean="0"/>
          </a:p>
        </p:txBody>
      </p:sp>
      <p:sp>
        <p:nvSpPr>
          <p:cNvPr id="17412" name="Rectangle 3"/>
          <p:cNvSpPr>
            <a:spLocks noGrp="1" noChangeArrowheads="1"/>
          </p:cNvSpPr>
          <p:nvPr>
            <p:ph type="body" idx="1"/>
          </p:nvPr>
        </p:nvSpPr>
        <p:spPr>
          <a:xfrm>
            <a:off x="914400" y="1600200"/>
            <a:ext cx="7848600" cy="4565650"/>
          </a:xfrm>
        </p:spPr>
        <p:txBody>
          <a:bodyPr/>
          <a:lstStyle/>
          <a:p>
            <a:pPr eaLnBrk="1" hangingPunct="1"/>
            <a:r>
              <a:rPr lang="zh-CN" altLang="zh-CN" smtClean="0"/>
              <a:t>《Fall Detection by Wearable Sensor and One-Class SVM  Algorithm》</a:t>
            </a:r>
            <a:r>
              <a:rPr lang="zh-CN" smtClean="0"/>
              <a:t>一文中、对测得的样本数据进行学习，从而获得较为准确的几个特征物理量的临界值。并且该算法中加入了一个松弛系数，模糊了判断的边界，使得判断时，对于处于临界值附近的数据判断有一定的伸缩性。</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灯片编号占位符 3"/>
          <p:cNvSpPr>
            <a:spLocks noGrp="1"/>
          </p:cNvSpPr>
          <p:nvPr>
            <p:ph type="sldNum" sz="quarter" idx="10"/>
          </p:nvPr>
        </p:nvSpPr>
        <p:spPr>
          <a:noFill/>
        </p:spPr>
        <p:txBody>
          <a:bodyPr/>
          <a:lstStyle/>
          <a:p>
            <a:fld id="{8B5F2A07-A8B7-4FD4-9CAD-660F890DC2E2}" type="slidenum">
              <a:rPr lang="zh-CN" altLang="zh-CN">
                <a:latin typeface="Arial" charset="0"/>
              </a:rPr>
              <a:pPr/>
              <a:t>15</a:t>
            </a:fld>
            <a:endParaRPr lang="zh-CN" altLang="zh-CN">
              <a:latin typeface="Arial" charset="0"/>
            </a:endParaRPr>
          </a:p>
        </p:txBody>
      </p:sp>
      <p:sp>
        <p:nvSpPr>
          <p:cNvPr id="1028" name="Rectangle 2"/>
          <p:cNvSpPr>
            <a:spLocks noGrp="1" noChangeArrowheads="1"/>
          </p:cNvSpPr>
          <p:nvPr>
            <p:ph type="title"/>
          </p:nvPr>
        </p:nvSpPr>
        <p:spPr/>
        <p:txBody>
          <a:bodyPr/>
          <a:lstStyle/>
          <a:p>
            <a:pPr eaLnBrk="1" hangingPunct="1"/>
            <a:r>
              <a:rPr lang="zh-CN" smtClean="0"/>
              <a:t>短信模块</a:t>
            </a:r>
          </a:p>
        </p:txBody>
      </p:sp>
      <p:graphicFrame>
        <p:nvGraphicFramePr>
          <p:cNvPr id="1026" name="Object 3"/>
          <p:cNvGraphicFramePr>
            <a:graphicFrameLocks noChangeAspect="1"/>
          </p:cNvGraphicFramePr>
          <p:nvPr>
            <p:ph idx="1"/>
          </p:nvPr>
        </p:nvGraphicFramePr>
        <p:xfrm>
          <a:off x="901700" y="1341438"/>
          <a:ext cx="7777163" cy="4824412"/>
        </p:xfrm>
        <a:graphic>
          <a:graphicData uri="http://schemas.openxmlformats.org/presentationml/2006/ole">
            <p:oleObj spid="_x0000_s1026" r:id="rId3" imgW="7353677" imgH="5258117" progId="Paint.Picture">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p:txBody>
          <a:bodyPr/>
          <a:lstStyle/>
          <a:p>
            <a:pPr eaLnBrk="1" hangingPunct="1"/>
            <a:r>
              <a:rPr lang="zh-CN" altLang="en-US" b="1" smtClean="0"/>
              <a:t>工作流程图示</a:t>
            </a:r>
          </a:p>
        </p:txBody>
      </p:sp>
      <p:sp>
        <p:nvSpPr>
          <p:cNvPr id="18435" name="灯片编号占位符 3"/>
          <p:cNvSpPr>
            <a:spLocks noGrp="1"/>
          </p:cNvSpPr>
          <p:nvPr>
            <p:ph type="sldNum" sz="quarter" idx="10"/>
          </p:nvPr>
        </p:nvSpPr>
        <p:spPr>
          <a:noFill/>
        </p:spPr>
        <p:txBody>
          <a:bodyPr/>
          <a:lstStyle/>
          <a:p>
            <a:fld id="{7157154A-84BB-46A0-B444-E2923D3AC731}" type="slidenum">
              <a:rPr lang="zh-CN" altLang="zh-CN">
                <a:latin typeface="Arial" charset="0"/>
              </a:rPr>
              <a:pPr/>
              <a:t>16</a:t>
            </a:fld>
            <a:endParaRPr lang="zh-CN" altLang="zh-CN">
              <a:latin typeface="Arial" charset="0"/>
            </a:endParaRPr>
          </a:p>
        </p:txBody>
      </p:sp>
      <p:pic>
        <p:nvPicPr>
          <p:cNvPr id="6" name="图片 5" descr="20071227214048113_2.jpg"/>
          <p:cNvPicPr>
            <a:picLocks noChangeAspect="1"/>
          </p:cNvPicPr>
          <p:nvPr/>
        </p:nvPicPr>
        <p:blipFill>
          <a:blip r:embed="rId2" cstate="print"/>
          <a:stretch>
            <a:fillRect/>
          </a:stretch>
        </p:blipFill>
        <p:spPr>
          <a:xfrm>
            <a:off x="4214810" y="4071942"/>
            <a:ext cx="2067968" cy="135729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图片 6" descr="imagesCAT1JY2G.jpg"/>
          <p:cNvPicPr>
            <a:picLocks noChangeAspect="1"/>
          </p:cNvPicPr>
          <p:nvPr/>
        </p:nvPicPr>
        <p:blipFill>
          <a:blip r:embed="rId3"/>
          <a:stretch>
            <a:fillRect/>
          </a:stretch>
        </p:blipFill>
        <p:spPr>
          <a:xfrm>
            <a:off x="6143636" y="2000240"/>
            <a:ext cx="1209675" cy="9048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图片 7" descr="cell phone.jpg"/>
          <p:cNvPicPr>
            <a:picLocks noChangeAspect="1"/>
          </p:cNvPicPr>
          <p:nvPr/>
        </p:nvPicPr>
        <p:blipFill>
          <a:blip r:embed="rId4" cstate="print"/>
          <a:stretch>
            <a:fillRect/>
          </a:stretch>
        </p:blipFill>
        <p:spPr>
          <a:xfrm>
            <a:off x="7429520" y="2643182"/>
            <a:ext cx="1452573" cy="10894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图片 8" descr="未命名2.JPG"/>
          <p:cNvPicPr>
            <a:picLocks noChangeAspect="1"/>
          </p:cNvPicPr>
          <p:nvPr/>
        </p:nvPicPr>
        <p:blipFill>
          <a:blip r:embed="rId5"/>
          <a:stretch>
            <a:fillRect/>
          </a:stretch>
        </p:blipFill>
        <p:spPr>
          <a:xfrm>
            <a:off x="714348" y="2500306"/>
            <a:ext cx="1885950" cy="127635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1" name="虚尾箭头 10"/>
          <p:cNvSpPr/>
          <p:nvPr/>
        </p:nvSpPr>
        <p:spPr>
          <a:xfrm>
            <a:off x="2786063" y="2857500"/>
            <a:ext cx="1928812" cy="64293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2" name="图片 11" descr="sunspot2.jpg"/>
          <p:cNvPicPr>
            <a:picLocks noChangeAspect="1"/>
          </p:cNvPicPr>
          <p:nvPr/>
        </p:nvPicPr>
        <p:blipFill>
          <a:blip r:embed="rId6" cstate="print"/>
          <a:stretch>
            <a:fillRect/>
          </a:stretch>
        </p:blipFill>
        <p:spPr>
          <a:xfrm>
            <a:off x="3286116" y="2000240"/>
            <a:ext cx="819258" cy="92867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8442" name="TextBox 12"/>
          <p:cNvSpPr txBox="1">
            <a:spLocks noChangeArrowheads="1"/>
          </p:cNvSpPr>
          <p:nvPr/>
        </p:nvSpPr>
        <p:spPr bwMode="auto">
          <a:xfrm>
            <a:off x="2500313" y="3500438"/>
            <a:ext cx="2786062" cy="923925"/>
          </a:xfrm>
          <a:prstGeom prst="rect">
            <a:avLst/>
          </a:prstGeom>
          <a:noFill/>
          <a:ln w="9525">
            <a:noFill/>
            <a:miter lim="800000"/>
            <a:headEnd/>
            <a:tailEnd/>
          </a:ln>
        </p:spPr>
        <p:txBody>
          <a:bodyPr>
            <a:spAutoFit/>
          </a:bodyPr>
          <a:lstStyle/>
          <a:p>
            <a:r>
              <a:rPr lang="en-US" altLang="zh-CN" b="1" i="1"/>
              <a:t>Sun spot  </a:t>
            </a:r>
            <a:r>
              <a:rPr lang="en-US" altLang="zh-CN"/>
              <a:t>send </a:t>
            </a:r>
            <a:r>
              <a:rPr lang="en-US" altLang="zh-CN">
                <a:solidFill>
                  <a:srgbClr val="FF0000"/>
                </a:solidFill>
              </a:rPr>
              <a:t>emergency information  </a:t>
            </a:r>
            <a:r>
              <a:rPr lang="en-US" altLang="zh-CN">
                <a:solidFill>
                  <a:schemeClr val="tx2"/>
                </a:solidFill>
              </a:rPr>
              <a:t>to the computer</a:t>
            </a:r>
            <a:endParaRPr lang="zh-CN" altLang="en-US">
              <a:solidFill>
                <a:schemeClr val="tx2"/>
              </a:solidFill>
            </a:endParaRPr>
          </a:p>
        </p:txBody>
      </p:sp>
      <p:pic>
        <p:nvPicPr>
          <p:cNvPr id="14" name="图片 13" descr="imagesCAFGU4S3.jpg"/>
          <p:cNvPicPr>
            <a:picLocks noChangeAspect="1"/>
          </p:cNvPicPr>
          <p:nvPr/>
        </p:nvPicPr>
        <p:blipFill>
          <a:blip r:embed="rId7"/>
          <a:stretch>
            <a:fillRect/>
          </a:stretch>
        </p:blipFill>
        <p:spPr>
          <a:xfrm>
            <a:off x="4714876" y="2857496"/>
            <a:ext cx="1238250" cy="8096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 name="虚尾箭头 14"/>
          <p:cNvSpPr/>
          <p:nvPr/>
        </p:nvSpPr>
        <p:spPr>
          <a:xfrm>
            <a:off x="6072188" y="2857500"/>
            <a:ext cx="1571625" cy="64293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445" name="TextBox 15"/>
          <p:cNvSpPr txBox="1">
            <a:spLocks noChangeArrowheads="1"/>
          </p:cNvSpPr>
          <p:nvPr/>
        </p:nvSpPr>
        <p:spPr bwMode="auto">
          <a:xfrm>
            <a:off x="5929313" y="3429000"/>
            <a:ext cx="1785937" cy="923925"/>
          </a:xfrm>
          <a:prstGeom prst="rect">
            <a:avLst/>
          </a:prstGeom>
          <a:noFill/>
          <a:ln w="9525">
            <a:noFill/>
            <a:miter lim="800000"/>
            <a:headEnd/>
            <a:tailEnd/>
          </a:ln>
        </p:spPr>
        <p:txBody>
          <a:bodyPr>
            <a:spAutoFit/>
          </a:bodyPr>
          <a:lstStyle/>
          <a:p>
            <a:r>
              <a:rPr lang="en-US" altLang="zh-CN"/>
              <a:t>Send short message to the cell phone </a:t>
            </a:r>
            <a:endParaRPr lang="zh-CN" altLang="en-US"/>
          </a:p>
        </p:txBody>
      </p:sp>
      <p:sp>
        <p:nvSpPr>
          <p:cNvPr id="17" name="圆角右箭头 16"/>
          <p:cNvSpPr/>
          <p:nvPr/>
        </p:nvSpPr>
        <p:spPr>
          <a:xfrm>
            <a:off x="6643702" y="3929066"/>
            <a:ext cx="1500198" cy="1143008"/>
          </a:xfrm>
          <a:prstGeom prst="bentArrow">
            <a:avLst>
              <a:gd name="adj1" fmla="val 25000"/>
              <a:gd name="adj2" fmla="val 25000"/>
              <a:gd name="adj3" fmla="val 23750"/>
              <a:gd name="adj4" fmla="val 43750"/>
            </a:avLst>
          </a:prstGeom>
          <a:scene3d>
            <a:camera prst="orthographicFront">
              <a:rot lat="1080000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
        <p:nvSpPr>
          <p:cNvPr id="18" name="圆角右箭头 17"/>
          <p:cNvSpPr/>
          <p:nvPr/>
        </p:nvSpPr>
        <p:spPr>
          <a:xfrm rot="16200000">
            <a:off x="2089529" y="3482578"/>
            <a:ext cx="1107289" cy="2000264"/>
          </a:xfrm>
          <a:prstGeom prst="bentArrow">
            <a:avLst>
              <a:gd name="adj1" fmla="val 25000"/>
              <a:gd name="adj2" fmla="val 25000"/>
              <a:gd name="adj3" fmla="val 23750"/>
              <a:gd name="adj4" fmla="val 43750"/>
            </a:avLst>
          </a:prstGeom>
          <a:scene3d>
            <a:camera prst="orthographicFront">
              <a:rot lat="1080000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tx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1"/>
          <p:cNvSpPr>
            <a:spLocks noGrp="1"/>
          </p:cNvSpPr>
          <p:nvPr>
            <p:ph type="title"/>
          </p:nvPr>
        </p:nvSpPr>
        <p:spPr/>
        <p:txBody>
          <a:bodyPr/>
          <a:lstStyle/>
          <a:p>
            <a:pPr eaLnBrk="1" hangingPunct="1"/>
            <a:r>
              <a:rPr lang="zh-CN" altLang="en-US" b="1" smtClean="0"/>
              <a:t>总结</a:t>
            </a:r>
          </a:p>
        </p:txBody>
      </p:sp>
      <p:sp>
        <p:nvSpPr>
          <p:cNvPr id="19459" name="内容占位符 2"/>
          <p:cNvSpPr>
            <a:spLocks noGrp="1"/>
          </p:cNvSpPr>
          <p:nvPr>
            <p:ph idx="1"/>
          </p:nvPr>
        </p:nvSpPr>
        <p:spPr/>
        <p:txBody>
          <a:bodyPr/>
          <a:lstStyle/>
          <a:p>
            <a:pPr eaLnBrk="1" hangingPunct="1"/>
            <a:r>
              <a:rPr lang="en-US" altLang="zh-CN" smtClean="0"/>
              <a:t>Sun spot </a:t>
            </a:r>
            <a:r>
              <a:rPr lang="zh-CN" altLang="en-US" smtClean="0"/>
              <a:t>使得子女更加放心；老人生活更健康！</a:t>
            </a:r>
          </a:p>
        </p:txBody>
      </p:sp>
      <p:sp>
        <p:nvSpPr>
          <p:cNvPr id="19460" name="灯片编号占位符 3"/>
          <p:cNvSpPr>
            <a:spLocks noGrp="1"/>
          </p:cNvSpPr>
          <p:nvPr>
            <p:ph type="sldNum" sz="quarter" idx="10"/>
          </p:nvPr>
        </p:nvSpPr>
        <p:spPr>
          <a:noFill/>
        </p:spPr>
        <p:txBody>
          <a:bodyPr/>
          <a:lstStyle/>
          <a:p>
            <a:fld id="{0D0DA8E1-282A-434F-9C0E-C6133EE8358B}" type="slidenum">
              <a:rPr lang="zh-CN" altLang="zh-CN">
                <a:latin typeface="Arial" charset="0"/>
              </a:rPr>
              <a:pPr/>
              <a:t>17</a:t>
            </a:fld>
            <a:endParaRPr lang="zh-CN" altLang="zh-CN">
              <a:latin typeface="Arial" charset="0"/>
            </a:endParaRPr>
          </a:p>
        </p:txBody>
      </p:sp>
      <p:pic>
        <p:nvPicPr>
          <p:cNvPr id="19461" name="图片 4" descr="l_e8f77ffe4ea06fbccda428ef0e4a5816.jpg"/>
          <p:cNvPicPr>
            <a:picLocks noChangeAspect="1"/>
          </p:cNvPicPr>
          <p:nvPr/>
        </p:nvPicPr>
        <p:blipFill>
          <a:blip r:embed="rId2"/>
          <a:srcRect/>
          <a:stretch>
            <a:fillRect/>
          </a:stretch>
        </p:blipFill>
        <p:spPr bwMode="auto">
          <a:xfrm>
            <a:off x="2928938" y="2357438"/>
            <a:ext cx="3810000" cy="3095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未命名.JPG"/>
          <p:cNvPicPr>
            <a:picLocks noChangeAspect="1"/>
          </p:cNvPicPr>
          <p:nvPr/>
        </p:nvPicPr>
        <p:blipFill>
          <a:blip r:embed="rId2"/>
          <a:srcRect/>
          <a:stretch>
            <a:fillRect/>
          </a:stretch>
        </p:blipFill>
        <p:spPr bwMode="auto">
          <a:xfrm>
            <a:off x="5857875" y="1857375"/>
            <a:ext cx="4143375" cy="3292475"/>
          </a:xfrm>
          <a:prstGeom prst="rect">
            <a:avLst/>
          </a:prstGeom>
          <a:noFill/>
          <a:ln w="9525">
            <a:noFill/>
            <a:miter lim="800000"/>
            <a:headEnd/>
            <a:tailEnd/>
          </a:ln>
        </p:spPr>
      </p:pic>
      <p:sp>
        <p:nvSpPr>
          <p:cNvPr id="5123" name="标题 1"/>
          <p:cNvSpPr>
            <a:spLocks noGrp="1"/>
          </p:cNvSpPr>
          <p:nvPr>
            <p:ph type="title"/>
          </p:nvPr>
        </p:nvSpPr>
        <p:spPr/>
        <p:txBody>
          <a:bodyPr/>
          <a:lstStyle/>
          <a:p>
            <a:pPr eaLnBrk="1" hangingPunct="1"/>
            <a:r>
              <a:rPr lang="zh-CN" altLang="en-US" b="1" smtClean="0"/>
              <a:t>项目意义</a:t>
            </a:r>
          </a:p>
        </p:txBody>
      </p:sp>
      <p:sp>
        <p:nvSpPr>
          <p:cNvPr id="3" name="内容占位符 2"/>
          <p:cNvSpPr>
            <a:spLocks noGrp="1"/>
          </p:cNvSpPr>
          <p:nvPr>
            <p:ph idx="1"/>
          </p:nvPr>
        </p:nvSpPr>
        <p:spPr>
          <a:xfrm>
            <a:off x="928688" y="1428750"/>
            <a:ext cx="7848600" cy="2114550"/>
          </a:xfrm>
        </p:spPr>
        <p:txBody>
          <a:bodyPr/>
          <a:lstStyle/>
          <a:p>
            <a:pPr eaLnBrk="1" hangingPunct="1"/>
            <a:r>
              <a:rPr lang="zh-CN" altLang="en-US" smtClean="0"/>
              <a:t>家家有</a:t>
            </a:r>
            <a:r>
              <a:rPr lang="zh-CN" smtClean="0"/>
              <a:t>老人，因此，他们的安全健康是每一个</a:t>
            </a:r>
            <a:r>
              <a:rPr lang="zh-CN" altLang="en-US" smtClean="0"/>
              <a:t>忙碌的</a:t>
            </a:r>
            <a:r>
              <a:rPr lang="zh-CN" smtClean="0"/>
              <a:t>中青年人关注的焦点。</a:t>
            </a:r>
            <a:r>
              <a:rPr lang="zh-CN" altLang="en-US" smtClean="0"/>
              <a:t>由于</a:t>
            </a:r>
            <a:r>
              <a:rPr lang="zh-CN" smtClean="0"/>
              <a:t>子女无暇照看老人起居，</a:t>
            </a:r>
            <a:r>
              <a:rPr lang="zh-CN" altLang="en-US" smtClean="0"/>
              <a:t>常常是老人遇险却无人得知。</a:t>
            </a:r>
            <a:endParaRPr lang="en-US" altLang="zh-CN" smtClean="0"/>
          </a:p>
        </p:txBody>
      </p:sp>
      <p:sp>
        <p:nvSpPr>
          <p:cNvPr id="5125" name="灯片编号占位符 3"/>
          <p:cNvSpPr>
            <a:spLocks noGrp="1"/>
          </p:cNvSpPr>
          <p:nvPr>
            <p:ph type="sldNum" sz="quarter" idx="10"/>
          </p:nvPr>
        </p:nvSpPr>
        <p:spPr>
          <a:noFill/>
        </p:spPr>
        <p:txBody>
          <a:bodyPr/>
          <a:lstStyle/>
          <a:p>
            <a:fld id="{4EA98274-BD00-45DC-8031-2D65F85761E3}" type="slidenum">
              <a:rPr lang="zh-CN" altLang="zh-CN">
                <a:latin typeface="Arial" charset="0"/>
              </a:rPr>
              <a:pPr/>
              <a:t>2</a:t>
            </a:fld>
            <a:endParaRPr lang="zh-CN" altLang="zh-CN">
              <a:latin typeface="Arial" charset="0"/>
            </a:endParaRPr>
          </a:p>
        </p:txBody>
      </p:sp>
      <p:sp>
        <p:nvSpPr>
          <p:cNvPr id="6" name="TextBox 5"/>
          <p:cNvSpPr txBox="1"/>
          <p:nvPr/>
        </p:nvSpPr>
        <p:spPr>
          <a:xfrm>
            <a:off x="857250" y="4000500"/>
            <a:ext cx="7929563" cy="2062163"/>
          </a:xfrm>
          <a:prstGeom prst="rect">
            <a:avLst/>
          </a:prstGeom>
          <a:noFill/>
        </p:spPr>
        <p:txBody>
          <a:bodyPr>
            <a:spAutoFit/>
          </a:bodyPr>
          <a:lstStyle/>
          <a:p>
            <a:pPr>
              <a:buFont typeface="Arial" pitchFamily="34" charset="0"/>
              <a:buChar char="•"/>
              <a:defRPr/>
            </a:pPr>
            <a:r>
              <a:rPr lang="zh-CN" altLang="en-US" sz="3200" dirty="0">
                <a:latin typeface="+mn-lt"/>
                <a:ea typeface="+mn-ea"/>
              </a:rPr>
              <a:t>  本项目的主要目的，就是通过</a:t>
            </a:r>
            <a:r>
              <a:rPr lang="en-US" sz="3200" dirty="0">
                <a:latin typeface="+mn-lt"/>
                <a:ea typeface="+mn-ea"/>
              </a:rPr>
              <a:t>sun spot</a:t>
            </a:r>
            <a:r>
              <a:rPr lang="zh-CN" altLang="en-US" sz="3200" dirty="0">
                <a:latin typeface="+mn-lt"/>
                <a:ea typeface="+mn-ea"/>
              </a:rPr>
              <a:t>传      感器及时</a:t>
            </a:r>
            <a:r>
              <a:rPr lang="zh-CN" altLang="en-US" sz="3200" dirty="0">
                <a:solidFill>
                  <a:srgbClr val="FF0000"/>
                </a:solidFill>
                <a:latin typeface="+mn-lt"/>
                <a:ea typeface="+mn-ea"/>
              </a:rPr>
              <a:t>感知险情</a:t>
            </a:r>
            <a:r>
              <a:rPr lang="zh-CN" altLang="en-US" sz="3200" dirty="0">
                <a:latin typeface="+mn-lt"/>
                <a:ea typeface="+mn-ea"/>
              </a:rPr>
              <a:t>，并</a:t>
            </a:r>
            <a:r>
              <a:rPr lang="zh-CN" altLang="en-US" sz="3200" dirty="0">
                <a:solidFill>
                  <a:srgbClr val="FF0000"/>
                </a:solidFill>
                <a:latin typeface="+mn-lt"/>
                <a:ea typeface="+mn-ea"/>
              </a:rPr>
              <a:t>自动发送求助信息</a:t>
            </a:r>
            <a:r>
              <a:rPr lang="zh-CN" altLang="en-US" sz="3200" dirty="0">
                <a:latin typeface="+mn-lt"/>
                <a:ea typeface="+mn-ea"/>
              </a:rPr>
              <a:t>从而保障老人的安全。因此，本项目具有较高的社会价值以及实际应用价值。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灯片编号占位符 3"/>
          <p:cNvSpPr>
            <a:spLocks noGrp="1"/>
          </p:cNvSpPr>
          <p:nvPr>
            <p:ph type="sldNum" sz="quarter" idx="10"/>
          </p:nvPr>
        </p:nvSpPr>
        <p:spPr>
          <a:noFill/>
        </p:spPr>
        <p:txBody>
          <a:bodyPr/>
          <a:lstStyle/>
          <a:p>
            <a:fld id="{F7E30F91-0361-4802-AE30-9C45AE03D46E}" type="slidenum">
              <a:rPr lang="zh-CN" altLang="zh-CN">
                <a:latin typeface="Arial" charset="0"/>
              </a:rPr>
              <a:pPr/>
              <a:t>3</a:t>
            </a:fld>
            <a:endParaRPr lang="zh-CN" altLang="zh-CN">
              <a:latin typeface="Arial" charset="0"/>
            </a:endParaRPr>
          </a:p>
        </p:txBody>
      </p:sp>
      <p:sp>
        <p:nvSpPr>
          <p:cNvPr id="6147" name="Rectangle 2"/>
          <p:cNvSpPr>
            <a:spLocks noGrp="1" noChangeArrowheads="1"/>
          </p:cNvSpPr>
          <p:nvPr>
            <p:ph type="title"/>
          </p:nvPr>
        </p:nvSpPr>
        <p:spPr/>
        <p:txBody>
          <a:bodyPr/>
          <a:lstStyle/>
          <a:p>
            <a:pPr eaLnBrk="1" hangingPunct="1"/>
            <a:r>
              <a:rPr lang="zh-CN" altLang="en-US" b="1" smtClean="0"/>
              <a:t>解决方案</a:t>
            </a:r>
          </a:p>
        </p:txBody>
      </p:sp>
      <p:sp>
        <p:nvSpPr>
          <p:cNvPr id="5123" name="Rectangle 3"/>
          <p:cNvSpPr>
            <a:spLocks noGrp="1" noChangeArrowheads="1"/>
          </p:cNvSpPr>
          <p:nvPr>
            <p:ph type="body" idx="1"/>
          </p:nvPr>
        </p:nvSpPr>
        <p:spPr/>
        <p:txBody>
          <a:bodyPr/>
          <a:lstStyle/>
          <a:p>
            <a:pPr eaLnBrk="1" hangingPunct="1"/>
            <a:r>
              <a:rPr lang="zh-CN" sz="2400" smtClean="0"/>
              <a:t>（</a:t>
            </a:r>
            <a:r>
              <a:rPr lang="zh-CN" altLang="zh-CN" sz="2400" smtClean="0"/>
              <a:t>1</a:t>
            </a:r>
            <a:r>
              <a:rPr lang="zh-CN" sz="2400" smtClean="0"/>
              <a:t>）自己做实验，根据采集到的实时数据，分析摔倒时间段的加速度波形特征，进而判断</a:t>
            </a:r>
            <a:r>
              <a:rPr lang="zh-CN" altLang="en-US" sz="2400" smtClean="0"/>
              <a:t>出</a:t>
            </a:r>
            <a:r>
              <a:rPr lang="zh-CN" sz="2400" smtClean="0"/>
              <a:t>摔倒点。</a:t>
            </a:r>
            <a:endParaRPr lang="en-US" altLang="zh-CN" sz="2400" smtClean="0"/>
          </a:p>
          <a:p>
            <a:pPr eaLnBrk="1" hangingPunct="1">
              <a:buFontTx/>
              <a:buNone/>
            </a:pPr>
            <a:endParaRPr lang="zh-CN" sz="2400" smtClean="0"/>
          </a:p>
          <a:p>
            <a:pPr eaLnBrk="1" hangingPunct="1"/>
            <a:r>
              <a:rPr lang="zh-CN" sz="2400" smtClean="0"/>
              <a:t>（</a:t>
            </a:r>
            <a:r>
              <a:rPr lang="zh-CN" altLang="zh-CN" sz="2400" smtClean="0"/>
              <a:t>2</a:t>
            </a:r>
            <a:r>
              <a:rPr lang="zh-CN" sz="2400" smtClean="0"/>
              <a:t>）网上收集前人采用过的算法，完善更新。</a:t>
            </a:r>
          </a:p>
        </p:txBody>
      </p:sp>
      <p:pic>
        <p:nvPicPr>
          <p:cNvPr id="6149" name="图片 4" descr="pic1.JPG"/>
          <p:cNvPicPr>
            <a:picLocks noChangeAspect="1"/>
          </p:cNvPicPr>
          <p:nvPr/>
        </p:nvPicPr>
        <p:blipFill>
          <a:blip r:embed="rId2"/>
          <a:srcRect/>
          <a:stretch>
            <a:fillRect/>
          </a:stretch>
        </p:blipFill>
        <p:spPr bwMode="auto">
          <a:xfrm>
            <a:off x="500063" y="3357563"/>
            <a:ext cx="6215062" cy="3857625"/>
          </a:xfrm>
          <a:prstGeom prst="rect">
            <a:avLst/>
          </a:prstGeom>
          <a:noFill/>
          <a:ln w="9525">
            <a:noFill/>
            <a:miter lim="800000"/>
            <a:headEnd/>
            <a:tailEnd/>
          </a:ln>
        </p:spPr>
      </p:pic>
      <p:sp>
        <p:nvSpPr>
          <p:cNvPr id="6150" name="TextBox 5"/>
          <p:cNvSpPr txBox="1">
            <a:spLocks noChangeArrowheads="1"/>
          </p:cNvSpPr>
          <p:nvPr/>
        </p:nvSpPr>
        <p:spPr bwMode="auto">
          <a:xfrm>
            <a:off x="5214938" y="3571875"/>
            <a:ext cx="3143250" cy="646113"/>
          </a:xfrm>
          <a:prstGeom prst="rect">
            <a:avLst/>
          </a:prstGeom>
          <a:noFill/>
          <a:ln w="9525">
            <a:noFill/>
            <a:miter lim="800000"/>
            <a:headEnd/>
            <a:tailEnd/>
          </a:ln>
        </p:spPr>
        <p:txBody>
          <a:bodyPr>
            <a:spAutoFit/>
          </a:bodyPr>
          <a:lstStyle/>
          <a:p>
            <a:r>
              <a:rPr lang="en-US" altLang="zh-CN" b="1" i="1">
                <a:solidFill>
                  <a:srgbClr val="FF0000"/>
                </a:solidFill>
              </a:rPr>
              <a:t>We need Falling  Detection to protect the old !</a:t>
            </a:r>
            <a:endParaRPr lang="zh-CN" altLang="en-US" b="1" i="1">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anim calcmode="lin" valueType="num">
                                      <p:cBhvr additive="base">
                                        <p:cTn id="7"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123">
                                            <p:txEl>
                                              <p:pRg st="2" end="2"/>
                                            </p:txEl>
                                          </p:spTgt>
                                        </p:tgtEl>
                                        <p:attrNameLst>
                                          <p:attrName>style.visibility</p:attrName>
                                        </p:attrNameLst>
                                      </p:cBhvr>
                                      <p:to>
                                        <p:strVal val="visible"/>
                                      </p:to>
                                    </p:set>
                                    <p:anim calcmode="lin" valueType="num">
                                      <p:cBhvr additive="base">
                                        <p:cTn id="13" dur="500" fill="hold"/>
                                        <p:tgtEl>
                                          <p:spTgt spid="512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12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灯片编号占位符 3"/>
          <p:cNvSpPr>
            <a:spLocks noGrp="1"/>
          </p:cNvSpPr>
          <p:nvPr>
            <p:ph type="sldNum" sz="quarter" idx="10"/>
          </p:nvPr>
        </p:nvSpPr>
        <p:spPr>
          <a:noFill/>
        </p:spPr>
        <p:txBody>
          <a:bodyPr/>
          <a:lstStyle/>
          <a:p>
            <a:fld id="{B5BC0331-9AC0-4B67-B0B4-C98FF147F43F}" type="slidenum">
              <a:rPr lang="zh-CN" altLang="zh-CN">
                <a:latin typeface="Arial" charset="0"/>
              </a:rPr>
              <a:pPr/>
              <a:t>4</a:t>
            </a:fld>
            <a:endParaRPr lang="zh-CN" altLang="zh-CN">
              <a:latin typeface="Arial" charset="0"/>
            </a:endParaRPr>
          </a:p>
        </p:txBody>
      </p:sp>
      <p:sp>
        <p:nvSpPr>
          <p:cNvPr id="7171" name="Rectangle 2"/>
          <p:cNvSpPr>
            <a:spLocks noGrp="1" noChangeArrowheads="1"/>
          </p:cNvSpPr>
          <p:nvPr>
            <p:ph type="title"/>
          </p:nvPr>
        </p:nvSpPr>
        <p:spPr/>
        <p:txBody>
          <a:bodyPr/>
          <a:lstStyle/>
          <a:p>
            <a:pPr eaLnBrk="1" hangingPunct="1"/>
            <a:r>
              <a:rPr lang="zh-CN" b="1" smtClean="0"/>
              <a:t>实验设计思想</a:t>
            </a:r>
          </a:p>
        </p:txBody>
      </p:sp>
      <p:sp>
        <p:nvSpPr>
          <p:cNvPr id="7172" name="Rectangle 3"/>
          <p:cNvSpPr>
            <a:spLocks noGrp="1" noChangeArrowheads="1"/>
          </p:cNvSpPr>
          <p:nvPr>
            <p:ph type="body" idx="1"/>
          </p:nvPr>
        </p:nvSpPr>
        <p:spPr/>
        <p:txBody>
          <a:bodyPr/>
          <a:lstStyle/>
          <a:p>
            <a:pPr eaLnBrk="1" hangingPunct="1"/>
            <a:r>
              <a:rPr lang="zh-CN" smtClean="0"/>
              <a:t>通过传感器，我们把可能和人体摔倒动作有关的物理量如加速度，角度等测量出来，另外也对和摔倒较为相近的动作和老人日常起居时发生的动作，例如坐下，慢跑等的数据进行了测量。</a:t>
            </a:r>
          </a:p>
        </p:txBody>
      </p:sp>
      <p:pic>
        <p:nvPicPr>
          <p:cNvPr id="7173" name="图片 4" descr="sunspot2.jpg"/>
          <p:cNvPicPr>
            <a:picLocks noChangeAspect="1"/>
          </p:cNvPicPr>
          <p:nvPr/>
        </p:nvPicPr>
        <p:blipFill>
          <a:blip r:embed="rId2"/>
          <a:srcRect/>
          <a:stretch>
            <a:fillRect/>
          </a:stretch>
        </p:blipFill>
        <p:spPr bwMode="auto">
          <a:xfrm>
            <a:off x="2928938" y="3543300"/>
            <a:ext cx="2924175" cy="3314700"/>
          </a:xfrm>
          <a:prstGeom prst="rect">
            <a:avLst/>
          </a:prstGeom>
          <a:noFill/>
          <a:ln w="9525">
            <a:noFill/>
            <a:miter lim="800000"/>
            <a:headEnd/>
            <a:tailEnd/>
          </a:ln>
        </p:spPr>
      </p:pic>
      <p:sp>
        <p:nvSpPr>
          <p:cNvPr id="7174" name="TextBox 5"/>
          <p:cNvSpPr txBox="1">
            <a:spLocks noChangeArrowheads="1"/>
          </p:cNvSpPr>
          <p:nvPr/>
        </p:nvSpPr>
        <p:spPr bwMode="auto">
          <a:xfrm>
            <a:off x="6143625" y="4500563"/>
            <a:ext cx="2286000" cy="369887"/>
          </a:xfrm>
          <a:prstGeom prst="rect">
            <a:avLst/>
          </a:prstGeom>
          <a:noFill/>
          <a:ln w="9525">
            <a:noFill/>
            <a:miter lim="800000"/>
            <a:headEnd/>
            <a:tailEnd/>
          </a:ln>
        </p:spPr>
        <p:txBody>
          <a:bodyPr>
            <a:spAutoFit/>
          </a:bodyPr>
          <a:lstStyle/>
          <a:p>
            <a:r>
              <a:rPr lang="en-US" altLang="zh-CN" b="1" i="1" u="sng">
                <a:solidFill>
                  <a:srgbClr val="00B0F0"/>
                </a:solidFill>
              </a:rPr>
              <a:t>Sun Spot  Sensor</a:t>
            </a:r>
            <a:endParaRPr lang="zh-CN" altLang="en-US" b="1" i="1" u="sng">
              <a:solidFill>
                <a:srgbClr val="00B0F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灯片编号占位符 3"/>
          <p:cNvSpPr>
            <a:spLocks noGrp="1"/>
          </p:cNvSpPr>
          <p:nvPr>
            <p:ph type="sldNum" sz="quarter" idx="10"/>
          </p:nvPr>
        </p:nvSpPr>
        <p:spPr>
          <a:noFill/>
        </p:spPr>
        <p:txBody>
          <a:bodyPr/>
          <a:lstStyle/>
          <a:p>
            <a:fld id="{241EA872-B035-4EA8-A410-2F50379C05A9}" type="slidenum">
              <a:rPr lang="zh-CN" altLang="zh-CN">
                <a:latin typeface="Arial" charset="0"/>
              </a:rPr>
              <a:pPr/>
              <a:t>5</a:t>
            </a:fld>
            <a:endParaRPr lang="zh-CN" altLang="zh-CN">
              <a:latin typeface="Arial" charset="0"/>
            </a:endParaRPr>
          </a:p>
        </p:txBody>
      </p:sp>
      <p:sp>
        <p:nvSpPr>
          <p:cNvPr id="8195" name="Rectangle 2"/>
          <p:cNvSpPr>
            <a:spLocks noGrp="1" noChangeArrowheads="1"/>
          </p:cNvSpPr>
          <p:nvPr>
            <p:ph type="title"/>
          </p:nvPr>
        </p:nvSpPr>
        <p:spPr/>
        <p:txBody>
          <a:bodyPr/>
          <a:lstStyle/>
          <a:p>
            <a:pPr eaLnBrk="1" hangingPunct="1"/>
            <a:r>
              <a:rPr lang="zh-CN" b="1" smtClean="0"/>
              <a:t>实验设计目的</a:t>
            </a:r>
          </a:p>
        </p:txBody>
      </p:sp>
      <p:sp>
        <p:nvSpPr>
          <p:cNvPr id="7171" name="Rectangle 3"/>
          <p:cNvSpPr>
            <a:spLocks noGrp="1" noChangeArrowheads="1"/>
          </p:cNvSpPr>
          <p:nvPr>
            <p:ph type="body" idx="1"/>
          </p:nvPr>
        </p:nvSpPr>
        <p:spPr/>
        <p:txBody>
          <a:bodyPr/>
          <a:lstStyle/>
          <a:p>
            <a:pPr eaLnBrk="1" hangingPunct="1"/>
            <a:r>
              <a:rPr lang="zh-CN" smtClean="0"/>
              <a:t>针对测得的数据所具有的特征进行分析，归纳，目的在于找出摔倒动作不同于别的动作的特征，从而设计算法</a:t>
            </a:r>
            <a:r>
              <a:rPr lang="zh-CN" altLang="en-US" smtClean="0"/>
              <a:t>实现摔倒</a:t>
            </a:r>
            <a:r>
              <a:rPr lang="zh-CN" smtClean="0"/>
              <a:t>动作的准确判别。</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additive="base">
                                        <p:cTn id="7"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灯片编号占位符 3"/>
          <p:cNvSpPr>
            <a:spLocks noGrp="1"/>
          </p:cNvSpPr>
          <p:nvPr>
            <p:ph type="sldNum" sz="quarter" idx="10"/>
          </p:nvPr>
        </p:nvSpPr>
        <p:spPr>
          <a:noFill/>
        </p:spPr>
        <p:txBody>
          <a:bodyPr/>
          <a:lstStyle/>
          <a:p>
            <a:fld id="{D3CB00E7-1234-47DD-9F64-DE20FA50BC18}" type="slidenum">
              <a:rPr lang="zh-CN" altLang="zh-CN">
                <a:latin typeface="Arial" charset="0"/>
              </a:rPr>
              <a:pPr/>
              <a:t>6</a:t>
            </a:fld>
            <a:endParaRPr lang="zh-CN" altLang="zh-CN">
              <a:latin typeface="Arial" charset="0"/>
            </a:endParaRPr>
          </a:p>
        </p:txBody>
      </p:sp>
      <p:sp>
        <p:nvSpPr>
          <p:cNvPr id="9219" name="Rectangle 2"/>
          <p:cNvSpPr>
            <a:spLocks noGrp="1" noChangeArrowheads="1"/>
          </p:cNvSpPr>
          <p:nvPr>
            <p:ph type="title"/>
          </p:nvPr>
        </p:nvSpPr>
        <p:spPr/>
        <p:txBody>
          <a:bodyPr/>
          <a:lstStyle/>
          <a:p>
            <a:pPr eaLnBrk="1" hangingPunct="1"/>
            <a:r>
              <a:rPr lang="zh-CN" b="1" smtClean="0"/>
              <a:t>实验具体操作</a:t>
            </a:r>
          </a:p>
        </p:txBody>
      </p:sp>
      <p:sp>
        <p:nvSpPr>
          <p:cNvPr id="8195" name="Rectangle 3"/>
          <p:cNvSpPr>
            <a:spLocks noGrp="1" noChangeArrowheads="1"/>
          </p:cNvSpPr>
          <p:nvPr>
            <p:ph type="body" idx="1"/>
          </p:nvPr>
        </p:nvSpPr>
        <p:spPr>
          <a:xfrm>
            <a:off x="857250" y="1214438"/>
            <a:ext cx="7848600" cy="4829175"/>
          </a:xfrm>
        </p:spPr>
        <p:txBody>
          <a:bodyPr/>
          <a:lstStyle/>
          <a:p>
            <a:pPr eaLnBrk="1" hangingPunct="1">
              <a:lnSpc>
                <a:spcPct val="80000"/>
              </a:lnSpc>
            </a:pPr>
            <a:r>
              <a:rPr lang="zh-CN" sz="2400" b="1" smtClean="0"/>
              <a:t>目前实验使用两个</a:t>
            </a:r>
            <a:r>
              <a:rPr lang="zh-CN" altLang="zh-CN" sz="2400" b="1" smtClean="0"/>
              <a:t>sun spot</a:t>
            </a:r>
            <a:r>
              <a:rPr lang="zh-CN" sz="2400" b="1" smtClean="0"/>
              <a:t>，一个作为基站与电脑相连，另一个</a:t>
            </a:r>
            <a:r>
              <a:rPr lang="zh-CN" altLang="zh-CN" sz="2400" b="1" smtClean="0"/>
              <a:t>sink</a:t>
            </a:r>
            <a:r>
              <a:rPr lang="zh-CN" sz="2400" b="1" smtClean="0"/>
              <a:t>节点放置在测试人员腰间，用于采集数据。对不同的动作如摔倒，走路，坐下，跑步分别进行数据采样，每种动作都进行多组的测量。</a:t>
            </a:r>
          </a:p>
          <a:p>
            <a:pPr eaLnBrk="1" hangingPunct="1">
              <a:lnSpc>
                <a:spcPct val="80000"/>
              </a:lnSpc>
            </a:pPr>
            <a:r>
              <a:rPr lang="zh-CN" sz="2400" b="1" smtClean="0"/>
              <a:t>传感器的采样，采样频率约为每秒</a:t>
            </a:r>
            <a:r>
              <a:rPr lang="zh-CN" altLang="zh-CN" sz="2400" b="1" smtClean="0"/>
              <a:t>200</a:t>
            </a:r>
            <a:r>
              <a:rPr lang="zh-CN" sz="2400" b="1" smtClean="0"/>
              <a:t>次。</a:t>
            </a:r>
          </a:p>
          <a:p>
            <a:pPr eaLnBrk="1" hangingPunct="1">
              <a:lnSpc>
                <a:spcPct val="80000"/>
              </a:lnSpc>
            </a:pPr>
            <a:r>
              <a:rPr lang="zh-CN" sz="2400" b="1" smtClean="0"/>
              <a:t>传输采集数据使用的协议：广播</a:t>
            </a:r>
          </a:p>
          <a:p>
            <a:pPr eaLnBrk="1" hangingPunct="1">
              <a:lnSpc>
                <a:spcPct val="80000"/>
              </a:lnSpc>
            </a:pPr>
            <a:r>
              <a:rPr lang="zh-CN" sz="2400" b="1" smtClean="0"/>
              <a:t>每次采样所得测量数据包括：</a:t>
            </a:r>
          </a:p>
          <a:p>
            <a:pPr eaLnBrk="1" hangingPunct="1">
              <a:lnSpc>
                <a:spcPct val="80000"/>
              </a:lnSpc>
            </a:pPr>
            <a:r>
              <a:rPr lang="zh-CN" altLang="zh-CN" sz="2400" b="1" smtClean="0"/>
              <a:t>x,y,z</a:t>
            </a:r>
            <a:r>
              <a:rPr lang="zh-CN" sz="2400" b="1" smtClean="0"/>
              <a:t>三轴各自的加速度。（</a:t>
            </a:r>
            <a:r>
              <a:rPr lang="zh-CN" altLang="zh-CN" sz="2400" b="1" smtClean="0"/>
              <a:t>b</a:t>
            </a:r>
            <a:r>
              <a:rPr lang="zh-CN" sz="2400" b="1" smtClean="0"/>
              <a:t>）三轴的合加速度。</a:t>
            </a:r>
            <a:r>
              <a:rPr lang="zh-CN" altLang="zh-CN" sz="2400" b="1" smtClean="0"/>
              <a:t>(c)</a:t>
            </a:r>
            <a:r>
              <a:rPr lang="zh-CN" sz="2400" b="1" smtClean="0"/>
              <a:t>三轴各自相对于水平面的夹角。（</a:t>
            </a:r>
            <a:r>
              <a:rPr lang="zh-CN" altLang="zh-CN" sz="2400" b="1" smtClean="0"/>
              <a:t>d</a:t>
            </a:r>
            <a:r>
              <a:rPr lang="zh-CN" sz="2400" b="1" smtClean="0"/>
              <a:t>）测量点的时间。</a:t>
            </a:r>
          </a:p>
          <a:p>
            <a:pPr eaLnBrk="1" hangingPunct="1">
              <a:lnSpc>
                <a:spcPct val="80000"/>
              </a:lnSpc>
            </a:pPr>
            <a:r>
              <a:rPr lang="zh-CN" sz="2400" b="1" smtClean="0"/>
              <a:t>通过</a:t>
            </a:r>
            <a:r>
              <a:rPr lang="zh-CN" altLang="zh-CN" sz="2400" b="1" smtClean="0"/>
              <a:t>MATLAB</a:t>
            </a:r>
            <a:r>
              <a:rPr lang="zh-CN" sz="2400" b="1" smtClean="0"/>
              <a:t>的绘图，将测量的数据绘制成折线图作为原始数据的初步处理。</a:t>
            </a:r>
          </a:p>
          <a:p>
            <a:pPr eaLnBrk="1" hangingPunct="1">
              <a:lnSpc>
                <a:spcPct val="80000"/>
              </a:lnSpc>
            </a:pPr>
            <a:r>
              <a:rPr lang="zh-CN" sz="2400" b="1" smtClean="0"/>
              <a:t>针对于摔倒数据，由本小组三人完成，每人共实向后摔</a:t>
            </a:r>
            <a:r>
              <a:rPr lang="zh-CN" altLang="zh-CN" sz="2400" b="1" smtClean="0"/>
              <a:t>40</a:t>
            </a:r>
            <a:r>
              <a:rPr lang="zh-CN" sz="2400" b="1" smtClean="0"/>
              <a:t>次左右，测摔地点：弹簧床，数据表示为</a:t>
            </a:r>
            <a:r>
              <a:rPr lang="zh-CN" altLang="zh-CN" sz="2400" b="1" smtClean="0"/>
              <a:t>m1</a:t>
            </a:r>
            <a:r>
              <a:rPr lang="zh-CN" sz="2400" b="1" smtClean="0"/>
              <a:t>；</a:t>
            </a:r>
            <a:r>
              <a:rPr lang="zh-CN" altLang="zh-CN" sz="2400" b="1" smtClean="0"/>
              <a:t>5</a:t>
            </a:r>
            <a:r>
              <a:rPr lang="zh-CN" sz="2400" b="1" smtClean="0"/>
              <a:t>次左右真人向后实摔，测摔地点：地上数据表示为</a:t>
            </a:r>
            <a:r>
              <a:rPr lang="zh-CN" altLang="zh-CN" sz="2400" b="1" smtClean="0"/>
              <a:t>m2</a:t>
            </a:r>
            <a:r>
              <a:rPr lang="zh-CN" sz="2400" b="1" smtClean="0"/>
              <a:t>；</a:t>
            </a:r>
            <a:r>
              <a:rPr lang="zh-CN" altLang="zh-CN" sz="2400" b="1" smtClean="0"/>
              <a:t>100</a:t>
            </a:r>
            <a:r>
              <a:rPr lang="zh-CN" sz="2400" b="1" smtClean="0"/>
              <a:t>次左右利用两个捆绑起来的枕头（和高度约为</a:t>
            </a:r>
            <a:r>
              <a:rPr lang="zh-CN" altLang="zh-CN" sz="2400" b="1" smtClean="0"/>
              <a:t>1.5</a:t>
            </a:r>
            <a:r>
              <a:rPr lang="zh-CN" sz="2400" b="1" smtClean="0"/>
              <a:t>米）测摔，测摔地点：地上，数据表示为</a:t>
            </a:r>
            <a:r>
              <a:rPr lang="zh-CN" altLang="zh-CN" sz="2400" b="1" smtClean="0"/>
              <a:t>m3</a:t>
            </a:r>
            <a:r>
              <a:rPr lang="zh-CN" sz="2400" b="1" smtClean="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195">
                                            <p:txEl>
                                              <p:pRg st="1" end="1"/>
                                            </p:txEl>
                                          </p:spTgt>
                                        </p:tgtEl>
                                        <p:attrNameLst>
                                          <p:attrName>style.visibility</p:attrName>
                                        </p:attrNameLst>
                                      </p:cBhvr>
                                      <p:to>
                                        <p:strVal val="visible"/>
                                      </p:to>
                                    </p:set>
                                    <p:anim calcmode="lin" valueType="num">
                                      <p:cBhvr additive="base">
                                        <p:cTn id="13" dur="500" fill="hold"/>
                                        <p:tgtEl>
                                          <p:spTgt spid="819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19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195">
                                            <p:txEl>
                                              <p:pRg st="2" end="2"/>
                                            </p:txEl>
                                          </p:spTgt>
                                        </p:tgtEl>
                                        <p:attrNameLst>
                                          <p:attrName>style.visibility</p:attrName>
                                        </p:attrNameLst>
                                      </p:cBhvr>
                                      <p:to>
                                        <p:strVal val="visible"/>
                                      </p:to>
                                    </p:set>
                                    <p:anim calcmode="lin" valueType="num">
                                      <p:cBhvr additive="base">
                                        <p:cTn id="19" dur="500" fill="hold"/>
                                        <p:tgtEl>
                                          <p:spTgt spid="819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19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195">
                                            <p:txEl>
                                              <p:pRg st="3" end="3"/>
                                            </p:txEl>
                                          </p:spTgt>
                                        </p:tgtEl>
                                        <p:attrNameLst>
                                          <p:attrName>style.visibility</p:attrName>
                                        </p:attrNameLst>
                                      </p:cBhvr>
                                      <p:to>
                                        <p:strVal val="visible"/>
                                      </p:to>
                                    </p:set>
                                    <p:anim calcmode="lin" valueType="num">
                                      <p:cBhvr additive="base">
                                        <p:cTn id="25" dur="500" fill="hold"/>
                                        <p:tgtEl>
                                          <p:spTgt spid="819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19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195">
                                            <p:txEl>
                                              <p:pRg st="4" end="4"/>
                                            </p:txEl>
                                          </p:spTgt>
                                        </p:tgtEl>
                                        <p:attrNameLst>
                                          <p:attrName>style.visibility</p:attrName>
                                        </p:attrNameLst>
                                      </p:cBhvr>
                                      <p:to>
                                        <p:strVal val="visible"/>
                                      </p:to>
                                    </p:set>
                                    <p:anim calcmode="lin" valueType="num">
                                      <p:cBhvr additive="base">
                                        <p:cTn id="31" dur="500" fill="hold"/>
                                        <p:tgtEl>
                                          <p:spTgt spid="819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19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8195">
                                            <p:txEl>
                                              <p:pRg st="5" end="5"/>
                                            </p:txEl>
                                          </p:spTgt>
                                        </p:tgtEl>
                                        <p:attrNameLst>
                                          <p:attrName>style.visibility</p:attrName>
                                        </p:attrNameLst>
                                      </p:cBhvr>
                                      <p:to>
                                        <p:strVal val="visible"/>
                                      </p:to>
                                    </p:set>
                                    <p:anim calcmode="lin" valueType="num">
                                      <p:cBhvr additive="base">
                                        <p:cTn id="37" dur="500" fill="hold"/>
                                        <p:tgtEl>
                                          <p:spTgt spid="819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19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8195">
                                            <p:txEl>
                                              <p:pRg st="6" end="6"/>
                                            </p:txEl>
                                          </p:spTgt>
                                        </p:tgtEl>
                                        <p:attrNameLst>
                                          <p:attrName>style.visibility</p:attrName>
                                        </p:attrNameLst>
                                      </p:cBhvr>
                                      <p:to>
                                        <p:strVal val="visible"/>
                                      </p:to>
                                    </p:set>
                                    <p:anim calcmode="lin" valueType="num">
                                      <p:cBhvr additive="base">
                                        <p:cTn id="43" dur="500" fill="hold"/>
                                        <p:tgtEl>
                                          <p:spTgt spid="819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19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灯片编号占位符 3"/>
          <p:cNvSpPr>
            <a:spLocks noGrp="1"/>
          </p:cNvSpPr>
          <p:nvPr>
            <p:ph type="sldNum" sz="quarter" idx="10"/>
          </p:nvPr>
        </p:nvSpPr>
        <p:spPr>
          <a:noFill/>
        </p:spPr>
        <p:txBody>
          <a:bodyPr/>
          <a:lstStyle/>
          <a:p>
            <a:fld id="{255831DD-3D7B-4A24-B254-4454471BCD40}" type="slidenum">
              <a:rPr lang="zh-CN" altLang="zh-CN">
                <a:latin typeface="Arial" charset="0"/>
              </a:rPr>
              <a:pPr/>
              <a:t>7</a:t>
            </a:fld>
            <a:endParaRPr lang="zh-CN" altLang="zh-CN">
              <a:latin typeface="Arial" charset="0"/>
            </a:endParaRPr>
          </a:p>
        </p:txBody>
      </p:sp>
      <p:sp>
        <p:nvSpPr>
          <p:cNvPr id="10243" name="Rectangle 2"/>
          <p:cNvSpPr>
            <a:spLocks noGrp="1" noChangeArrowheads="1"/>
          </p:cNvSpPr>
          <p:nvPr>
            <p:ph type="title"/>
          </p:nvPr>
        </p:nvSpPr>
        <p:spPr/>
        <p:txBody>
          <a:bodyPr/>
          <a:lstStyle/>
          <a:p>
            <a:pPr eaLnBrk="1" hangingPunct="1"/>
            <a:r>
              <a:rPr lang="zh-CN" sz="3200" smtClean="0"/>
              <a:t>图</a:t>
            </a:r>
            <a:r>
              <a:rPr lang="zh-CN" altLang="zh-CN" sz="3200" smtClean="0"/>
              <a:t>1</a:t>
            </a:r>
            <a:r>
              <a:rPr lang="zh-CN" sz="3200" smtClean="0"/>
              <a:t>：人体摔倒时合加速度的变化图线</a:t>
            </a:r>
            <a:br>
              <a:rPr lang="zh-CN" sz="3200" smtClean="0"/>
            </a:br>
            <a:r>
              <a:rPr lang="zh-CN" sz="2000" smtClean="0"/>
              <a:t>    	纵坐标为加速度，横坐标为时间单位</a:t>
            </a:r>
          </a:p>
        </p:txBody>
      </p:sp>
      <p:pic>
        <p:nvPicPr>
          <p:cNvPr id="10244" name="Picture 3" descr="zhao_fall_all"/>
          <p:cNvPicPr>
            <a:picLocks noChangeAspect="1" noChangeArrowheads="1"/>
          </p:cNvPicPr>
          <p:nvPr>
            <p:ph idx="1"/>
          </p:nvPr>
        </p:nvPicPr>
        <p:blipFill>
          <a:blip r:embed="rId2"/>
          <a:srcRect/>
          <a:stretch>
            <a:fillRect/>
          </a:stretch>
        </p:blipFill>
        <p:spPr>
          <a:xfrm>
            <a:off x="828675" y="1603375"/>
            <a:ext cx="8135938" cy="5067300"/>
          </a:xfr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灯片编号占位符 3"/>
          <p:cNvSpPr>
            <a:spLocks noGrp="1"/>
          </p:cNvSpPr>
          <p:nvPr>
            <p:ph type="sldNum" sz="quarter" idx="10"/>
          </p:nvPr>
        </p:nvSpPr>
        <p:spPr>
          <a:noFill/>
        </p:spPr>
        <p:txBody>
          <a:bodyPr/>
          <a:lstStyle/>
          <a:p>
            <a:fld id="{D82E355F-6650-4C11-B363-36A01172BFE0}" type="slidenum">
              <a:rPr lang="zh-CN" altLang="zh-CN">
                <a:latin typeface="Arial" charset="0"/>
              </a:rPr>
              <a:pPr/>
              <a:t>8</a:t>
            </a:fld>
            <a:endParaRPr lang="zh-CN" altLang="zh-CN">
              <a:latin typeface="Arial" charset="0"/>
            </a:endParaRPr>
          </a:p>
        </p:txBody>
      </p:sp>
      <p:sp>
        <p:nvSpPr>
          <p:cNvPr id="11267" name="Rectangle 2"/>
          <p:cNvSpPr>
            <a:spLocks noGrp="1" noChangeArrowheads="1"/>
          </p:cNvSpPr>
          <p:nvPr>
            <p:ph type="title"/>
          </p:nvPr>
        </p:nvSpPr>
        <p:spPr/>
        <p:txBody>
          <a:bodyPr/>
          <a:lstStyle/>
          <a:p>
            <a:pPr eaLnBrk="1" hangingPunct="1"/>
            <a:r>
              <a:rPr lang="zh-CN" sz="3200" smtClean="0"/>
              <a:t>图</a:t>
            </a:r>
            <a:r>
              <a:rPr lang="zh-CN" altLang="zh-CN" sz="3200" smtClean="0"/>
              <a:t>2</a:t>
            </a:r>
            <a:r>
              <a:rPr lang="zh-CN" sz="3200" smtClean="0"/>
              <a:t>：人体蹲下时合加速度的变化图线</a:t>
            </a:r>
          </a:p>
        </p:txBody>
      </p:sp>
      <p:pic>
        <p:nvPicPr>
          <p:cNvPr id="11268" name="Picture 3" descr="li_crouch"/>
          <p:cNvPicPr>
            <a:picLocks noChangeAspect="1" noChangeArrowheads="1"/>
          </p:cNvPicPr>
          <p:nvPr>
            <p:ph idx="1"/>
          </p:nvPr>
        </p:nvPicPr>
        <p:blipFill>
          <a:blip r:embed="rId2"/>
          <a:srcRect/>
          <a:stretch>
            <a:fillRect/>
          </a:stretch>
        </p:blipFill>
        <p:spPr>
          <a:xfrm>
            <a:off x="828675" y="1600200"/>
            <a:ext cx="8135938" cy="5070475"/>
          </a:xfr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灯片编号占位符 3"/>
          <p:cNvSpPr>
            <a:spLocks noGrp="1"/>
          </p:cNvSpPr>
          <p:nvPr>
            <p:ph type="sldNum" sz="quarter" idx="10"/>
          </p:nvPr>
        </p:nvSpPr>
        <p:spPr>
          <a:noFill/>
        </p:spPr>
        <p:txBody>
          <a:bodyPr/>
          <a:lstStyle/>
          <a:p>
            <a:fld id="{6E204017-6D30-40F5-9D66-5C8341725A67}" type="slidenum">
              <a:rPr lang="zh-CN" altLang="zh-CN">
                <a:latin typeface="Arial" charset="0"/>
              </a:rPr>
              <a:pPr/>
              <a:t>9</a:t>
            </a:fld>
            <a:endParaRPr lang="zh-CN" altLang="zh-CN">
              <a:latin typeface="Arial" charset="0"/>
            </a:endParaRPr>
          </a:p>
        </p:txBody>
      </p:sp>
      <p:sp>
        <p:nvSpPr>
          <p:cNvPr id="12291" name="Rectangle 2"/>
          <p:cNvSpPr>
            <a:spLocks noGrp="1" noChangeArrowheads="1"/>
          </p:cNvSpPr>
          <p:nvPr>
            <p:ph type="title"/>
          </p:nvPr>
        </p:nvSpPr>
        <p:spPr/>
        <p:txBody>
          <a:bodyPr/>
          <a:lstStyle/>
          <a:p>
            <a:pPr eaLnBrk="1" hangingPunct="1"/>
            <a:r>
              <a:rPr lang="zh-CN" b="1" smtClean="0"/>
              <a:t>实验数据分析</a:t>
            </a:r>
          </a:p>
        </p:txBody>
      </p:sp>
      <p:sp>
        <p:nvSpPr>
          <p:cNvPr id="11267" name="Rectangle 3"/>
          <p:cNvSpPr>
            <a:spLocks noGrp="1" noChangeArrowheads="1"/>
          </p:cNvSpPr>
          <p:nvPr>
            <p:ph type="body" idx="1"/>
          </p:nvPr>
        </p:nvSpPr>
        <p:spPr>
          <a:xfrm>
            <a:off x="914400" y="1600200"/>
            <a:ext cx="7848600" cy="5070475"/>
          </a:xfrm>
        </p:spPr>
        <p:txBody>
          <a:bodyPr/>
          <a:lstStyle/>
          <a:p>
            <a:pPr eaLnBrk="1" hangingPunct="1">
              <a:lnSpc>
                <a:spcPct val="80000"/>
              </a:lnSpc>
            </a:pPr>
            <a:r>
              <a:rPr lang="zh-CN" sz="2000" b="1" smtClean="0"/>
              <a:t>除了合加速度以外，其余各物理量与时间的关系十分复杂，特征以及规律不是十分明显，此处不再对其数据进行列举。因此，我们主要从合加速度入手，着重分析它的特征规律。</a:t>
            </a:r>
          </a:p>
          <a:p>
            <a:pPr eaLnBrk="1" hangingPunct="1">
              <a:lnSpc>
                <a:spcPct val="80000"/>
              </a:lnSpc>
            </a:pPr>
            <a:r>
              <a:rPr lang="zh-CN" sz="2000" b="1" smtClean="0"/>
              <a:t>由图</a:t>
            </a:r>
            <a:r>
              <a:rPr lang="zh-CN" altLang="zh-CN" sz="2000" b="1" smtClean="0"/>
              <a:t>1</a:t>
            </a:r>
            <a:r>
              <a:rPr lang="zh-CN" sz="2000" b="1" smtClean="0"/>
              <a:t>，发现摔倒时加速度有一个较大的上限，和一个较小的下限，呈现在图线上，是出现明显的波峰波谷</a:t>
            </a:r>
            <a:r>
              <a:rPr lang="zh-CN" altLang="zh-CN" sz="2000" b="1" smtClean="0"/>
              <a:t>,</a:t>
            </a:r>
            <a:r>
              <a:rPr lang="zh-CN" sz="2000" b="1" smtClean="0"/>
              <a:t>且波谷基本上出现在波峰前面。</a:t>
            </a:r>
          </a:p>
          <a:p>
            <a:pPr eaLnBrk="1" hangingPunct="1">
              <a:lnSpc>
                <a:spcPct val="80000"/>
              </a:lnSpc>
            </a:pPr>
            <a:r>
              <a:rPr lang="zh-CN" sz="2000" b="1" smtClean="0"/>
              <a:t>将摔倒动作和其余动作的合加速度的上下限进行对比，例如对比图</a:t>
            </a:r>
            <a:r>
              <a:rPr lang="zh-CN" altLang="zh-CN" sz="2000" b="1" smtClean="0"/>
              <a:t>1</a:t>
            </a:r>
            <a:r>
              <a:rPr lang="zh-CN" sz="2000" b="1" smtClean="0"/>
              <a:t>和图</a:t>
            </a:r>
            <a:r>
              <a:rPr lang="zh-CN" altLang="zh-CN" sz="2000" b="1" smtClean="0"/>
              <a:t>2</a:t>
            </a:r>
            <a:r>
              <a:rPr lang="zh-CN" sz="2000" b="1" smtClean="0"/>
              <a:t>，发现它们的区别明显。蹲下时合加速度的上限仅为</a:t>
            </a:r>
            <a:r>
              <a:rPr lang="zh-CN" altLang="zh-CN" sz="2000" b="1" smtClean="0"/>
              <a:t>1.4g, </a:t>
            </a:r>
            <a:r>
              <a:rPr lang="zh-CN" sz="2000" b="1" smtClean="0"/>
              <a:t>而摔倒时加速度瞬间可以达到</a:t>
            </a:r>
            <a:r>
              <a:rPr lang="zh-CN" altLang="zh-CN" sz="2000" b="1" smtClean="0"/>
              <a:t>4g</a:t>
            </a:r>
            <a:r>
              <a:rPr lang="zh-CN" sz="2000" b="1" smtClean="0"/>
              <a:t>。</a:t>
            </a:r>
          </a:p>
          <a:p>
            <a:pPr eaLnBrk="1" hangingPunct="1">
              <a:lnSpc>
                <a:spcPct val="80000"/>
              </a:lnSpc>
            </a:pPr>
            <a:r>
              <a:rPr lang="zh-CN" sz="2000" b="1" smtClean="0"/>
              <a:t>由图</a:t>
            </a:r>
            <a:r>
              <a:rPr lang="zh-CN" altLang="zh-CN" sz="2000" b="1" smtClean="0"/>
              <a:t>1</a:t>
            </a:r>
            <a:r>
              <a:rPr lang="zh-CN" sz="2000" b="1" smtClean="0"/>
              <a:t>，上下限的时间间隔，即波峰波谷的时间间隔十分短，大约在</a:t>
            </a:r>
            <a:r>
              <a:rPr lang="zh-CN" altLang="zh-CN" sz="2000" b="1" smtClean="0"/>
              <a:t>0.4</a:t>
            </a:r>
            <a:r>
              <a:rPr lang="zh-CN" sz="2000" b="1" smtClean="0"/>
              <a:t>秒左右。</a:t>
            </a:r>
          </a:p>
          <a:p>
            <a:pPr eaLnBrk="1" hangingPunct="1">
              <a:lnSpc>
                <a:spcPct val="80000"/>
              </a:lnSpc>
            </a:pPr>
            <a:r>
              <a:rPr lang="zh-CN" sz="2000" b="1" smtClean="0"/>
              <a:t>数据比较：</a:t>
            </a:r>
            <a:r>
              <a:rPr lang="zh-CN" altLang="zh-CN" sz="2000" b="1" smtClean="0"/>
              <a:t>m1</a:t>
            </a:r>
            <a:r>
              <a:rPr lang="zh-CN" sz="2000" b="1" smtClean="0"/>
              <a:t>与</a:t>
            </a:r>
            <a:r>
              <a:rPr lang="zh-CN" altLang="zh-CN" sz="2000" b="1" smtClean="0"/>
              <a:t>m2</a:t>
            </a:r>
            <a:r>
              <a:rPr lang="zh-CN" sz="2000" b="1" smtClean="0"/>
              <a:t>，两组数据均由真人测得，摔在地上的得到的数据基本上只出现一次大的波峰波谷，波峰值比后者稍大；摔在床上得到的数据由于床的弹性，会出现多次波峰波谷，但基本上第一次波峰波谷最为明显波峰值比前者稍小。</a:t>
            </a:r>
            <a:r>
              <a:rPr lang="zh-CN" altLang="zh-CN" sz="2000" b="1" smtClean="0"/>
              <a:t>m2</a:t>
            </a:r>
            <a:r>
              <a:rPr lang="zh-CN" sz="2000" b="1" smtClean="0"/>
              <a:t>与</a:t>
            </a:r>
            <a:r>
              <a:rPr lang="zh-CN" altLang="zh-CN" sz="2000" b="1" smtClean="0"/>
              <a:t>m3</a:t>
            </a:r>
            <a:r>
              <a:rPr lang="zh-CN" sz="2000" b="1" smtClean="0"/>
              <a:t>，两组数据均摔在床上，</a:t>
            </a:r>
            <a:r>
              <a:rPr lang="zh-CN" altLang="zh-CN" sz="2000" b="1" smtClean="0"/>
              <a:t>m2</a:t>
            </a:r>
            <a:r>
              <a:rPr lang="zh-CN" sz="2000" b="1" smtClean="0"/>
              <a:t>由真人测定，</a:t>
            </a:r>
            <a:r>
              <a:rPr lang="zh-CN" altLang="zh-CN" sz="2000" b="1" smtClean="0"/>
              <a:t>m3</a:t>
            </a:r>
            <a:r>
              <a:rPr lang="zh-CN" sz="2000" b="1" smtClean="0"/>
              <a:t>由捆绑的枕头测定，由于两者均将测试仪器绑在中间位置，所以后者的捆绑位置与真人腰间的位置稍有区别，得到的数据大体上与真人摔倒类似。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checkerboard(across)">
                                      <p:cBhvr>
                                        <p:cTn id="7" dur="500"/>
                                        <p:tgtEl>
                                          <p:spTgt spid="112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1267">
                                            <p:txEl>
                                              <p:pRg st="1" end="1"/>
                                            </p:txEl>
                                          </p:spTgt>
                                        </p:tgtEl>
                                        <p:attrNameLst>
                                          <p:attrName>style.visibility</p:attrName>
                                        </p:attrNameLst>
                                      </p:cBhvr>
                                      <p:to>
                                        <p:strVal val="visible"/>
                                      </p:to>
                                    </p:set>
                                    <p:animEffect transition="in" filter="checkerboard(across)">
                                      <p:cBhvr>
                                        <p:cTn id="12" dur="500"/>
                                        <p:tgtEl>
                                          <p:spTgt spid="112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1267">
                                            <p:txEl>
                                              <p:pRg st="2" end="2"/>
                                            </p:txEl>
                                          </p:spTgt>
                                        </p:tgtEl>
                                        <p:attrNameLst>
                                          <p:attrName>style.visibility</p:attrName>
                                        </p:attrNameLst>
                                      </p:cBhvr>
                                      <p:to>
                                        <p:strVal val="visible"/>
                                      </p:to>
                                    </p:set>
                                    <p:animEffect transition="in" filter="checkerboard(across)">
                                      <p:cBhvr>
                                        <p:cTn id="17" dur="500"/>
                                        <p:tgtEl>
                                          <p:spTgt spid="112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1267">
                                            <p:txEl>
                                              <p:pRg st="3" end="3"/>
                                            </p:txEl>
                                          </p:spTgt>
                                        </p:tgtEl>
                                        <p:attrNameLst>
                                          <p:attrName>style.visibility</p:attrName>
                                        </p:attrNameLst>
                                      </p:cBhvr>
                                      <p:to>
                                        <p:strVal val="visible"/>
                                      </p:to>
                                    </p:set>
                                    <p:animEffect transition="in" filter="checkerboard(across)">
                                      <p:cBhvr>
                                        <p:cTn id="22" dur="500"/>
                                        <p:tgtEl>
                                          <p:spTgt spid="1126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1267">
                                            <p:txEl>
                                              <p:pRg st="4" end="4"/>
                                            </p:txEl>
                                          </p:spTgt>
                                        </p:tgtEl>
                                        <p:attrNameLst>
                                          <p:attrName>style.visibility</p:attrName>
                                        </p:attrNameLst>
                                      </p:cBhvr>
                                      <p:to>
                                        <p:strVal val="visible"/>
                                      </p:to>
                                    </p:set>
                                    <p:animEffect transition="in" filter="checkerboard(across)">
                                      <p:cBhvr>
                                        <p:cTn id="27" dur="500"/>
                                        <p:tgtEl>
                                          <p:spTgt spid="1126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1" nodeType="clickEffect">
                                  <p:stCondLst>
                                    <p:cond delay="0"/>
                                  </p:stCondLst>
                                  <p:childTnLst>
                                    <p:set>
                                      <p:cBhvr>
                                        <p:cTn id="31" dur="1" fill="hold">
                                          <p:stCondLst>
                                            <p:cond delay="0"/>
                                          </p:stCondLst>
                                        </p:cTn>
                                        <p:tgtEl>
                                          <p:spTgt spid="11267">
                                            <p:txEl>
                                              <p:pRg st="0" end="0"/>
                                            </p:txEl>
                                          </p:spTgt>
                                        </p:tgtEl>
                                        <p:attrNameLst>
                                          <p:attrName>style.visibility</p:attrName>
                                        </p:attrNameLst>
                                      </p:cBhvr>
                                      <p:to>
                                        <p:strVal val="visible"/>
                                      </p:to>
                                    </p:set>
                                    <p:animEffect transition="in" filter="blinds(horizontal)">
                                      <p:cBhvr>
                                        <p:cTn id="32" dur="500"/>
                                        <p:tgtEl>
                                          <p:spTgt spid="1126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1" nodeType="clickEffect">
                                  <p:stCondLst>
                                    <p:cond delay="0"/>
                                  </p:stCondLst>
                                  <p:childTnLst>
                                    <p:set>
                                      <p:cBhvr>
                                        <p:cTn id="36" dur="1" fill="hold">
                                          <p:stCondLst>
                                            <p:cond delay="0"/>
                                          </p:stCondLst>
                                        </p:cTn>
                                        <p:tgtEl>
                                          <p:spTgt spid="11267">
                                            <p:txEl>
                                              <p:pRg st="1" end="1"/>
                                            </p:txEl>
                                          </p:spTgt>
                                        </p:tgtEl>
                                        <p:attrNameLst>
                                          <p:attrName>style.visibility</p:attrName>
                                        </p:attrNameLst>
                                      </p:cBhvr>
                                      <p:to>
                                        <p:strVal val="visible"/>
                                      </p:to>
                                    </p:set>
                                    <p:animEffect transition="in" filter="blinds(horizontal)">
                                      <p:cBhvr>
                                        <p:cTn id="37" dur="500"/>
                                        <p:tgtEl>
                                          <p:spTgt spid="11267">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1" nodeType="clickEffect">
                                  <p:stCondLst>
                                    <p:cond delay="0"/>
                                  </p:stCondLst>
                                  <p:childTnLst>
                                    <p:set>
                                      <p:cBhvr>
                                        <p:cTn id="41" dur="1" fill="hold">
                                          <p:stCondLst>
                                            <p:cond delay="0"/>
                                          </p:stCondLst>
                                        </p:cTn>
                                        <p:tgtEl>
                                          <p:spTgt spid="11267">
                                            <p:txEl>
                                              <p:pRg st="2" end="2"/>
                                            </p:txEl>
                                          </p:spTgt>
                                        </p:tgtEl>
                                        <p:attrNameLst>
                                          <p:attrName>style.visibility</p:attrName>
                                        </p:attrNameLst>
                                      </p:cBhvr>
                                      <p:to>
                                        <p:strVal val="visible"/>
                                      </p:to>
                                    </p:set>
                                    <p:animEffect transition="in" filter="blinds(horizontal)">
                                      <p:cBhvr>
                                        <p:cTn id="42" dur="500"/>
                                        <p:tgtEl>
                                          <p:spTgt spid="11267">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1" nodeType="clickEffect">
                                  <p:stCondLst>
                                    <p:cond delay="0"/>
                                  </p:stCondLst>
                                  <p:childTnLst>
                                    <p:set>
                                      <p:cBhvr>
                                        <p:cTn id="46" dur="1" fill="hold">
                                          <p:stCondLst>
                                            <p:cond delay="0"/>
                                          </p:stCondLst>
                                        </p:cTn>
                                        <p:tgtEl>
                                          <p:spTgt spid="11267">
                                            <p:txEl>
                                              <p:pRg st="3" end="3"/>
                                            </p:txEl>
                                          </p:spTgt>
                                        </p:tgtEl>
                                        <p:attrNameLst>
                                          <p:attrName>style.visibility</p:attrName>
                                        </p:attrNameLst>
                                      </p:cBhvr>
                                      <p:to>
                                        <p:strVal val="visible"/>
                                      </p:to>
                                    </p:set>
                                    <p:animEffect transition="in" filter="blinds(horizontal)">
                                      <p:cBhvr>
                                        <p:cTn id="47" dur="500"/>
                                        <p:tgtEl>
                                          <p:spTgt spid="11267">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1" nodeType="clickEffect">
                                  <p:stCondLst>
                                    <p:cond delay="0"/>
                                  </p:stCondLst>
                                  <p:childTnLst>
                                    <p:set>
                                      <p:cBhvr>
                                        <p:cTn id="51" dur="1" fill="hold">
                                          <p:stCondLst>
                                            <p:cond delay="0"/>
                                          </p:stCondLst>
                                        </p:cTn>
                                        <p:tgtEl>
                                          <p:spTgt spid="11267">
                                            <p:txEl>
                                              <p:pRg st="4" end="4"/>
                                            </p:txEl>
                                          </p:spTgt>
                                        </p:tgtEl>
                                        <p:attrNameLst>
                                          <p:attrName>style.visibility</p:attrName>
                                        </p:attrNameLst>
                                      </p:cBhvr>
                                      <p:to>
                                        <p:strVal val="visible"/>
                                      </p:to>
                                    </p:set>
                                    <p:animEffect transition="in" filter="blinds(horizontal)">
                                      <p:cBhvr>
                                        <p:cTn id="52" dur="500"/>
                                        <p:tgtEl>
                                          <p:spTgt spid="112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P spid="11267" grpId="1" build="p"/>
    </p:bldLst>
  </p:timing>
</p:sld>
</file>

<file path=ppt/theme/theme1.xml><?xml version="1.0" encoding="utf-8"?>
<a:theme xmlns:a="http://schemas.openxmlformats.org/drawingml/2006/main" name="njuppt_apple">
  <a:themeElements>
    <a:clrScheme name="njuppt_app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juppt_appl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juppt_app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juppt_appl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juppt_appl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juppt_appl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juppt_appl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juppt_appl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juppt_appl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juppt_appl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juppt_appl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juppt_appl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juppt_appl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juppt_appl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TotalTime>
  <Pages>0</Pages>
  <Words>1335</Words>
  <Characters>0</Characters>
  <Application>Microsoft Office PowerPoint</Application>
  <DocSecurity>0</DocSecurity>
  <PresentationFormat>全屏显示(4:3)</PresentationFormat>
  <Lines>0</Lines>
  <Paragraphs>64</Paragraphs>
  <Slides>17</Slides>
  <Notes>0</Notes>
  <HiddenSlides>0</HiddenSlides>
  <MMClips>0</MMClips>
  <ScaleCrop>false</ScaleCrop>
  <HeadingPairs>
    <vt:vector size="8" baseType="variant">
      <vt:variant>
        <vt:lpstr>已用的字体</vt:lpstr>
      </vt:variant>
      <vt:variant>
        <vt:i4>3</vt:i4>
      </vt:variant>
      <vt:variant>
        <vt:lpstr>主题</vt:lpstr>
      </vt:variant>
      <vt:variant>
        <vt:i4>1</vt:i4>
      </vt:variant>
      <vt:variant>
        <vt:lpstr>嵌入 OLE 服务器</vt:lpstr>
      </vt:variant>
      <vt:variant>
        <vt:i4>1</vt:i4>
      </vt:variant>
      <vt:variant>
        <vt:lpstr>幻灯片标题</vt:lpstr>
      </vt:variant>
      <vt:variant>
        <vt:i4>17</vt:i4>
      </vt:variant>
    </vt:vector>
  </HeadingPairs>
  <TitlesOfParts>
    <vt:vector size="22" baseType="lpstr">
      <vt:lpstr>Arial</vt:lpstr>
      <vt:lpstr>宋体</vt:lpstr>
      <vt:lpstr>华文楷体</vt:lpstr>
      <vt:lpstr>njuppt_apple</vt:lpstr>
      <vt:lpstr>位图图像</vt:lpstr>
      <vt:lpstr>Health Care System  For Special People Based On Sun Spot Technology</vt:lpstr>
      <vt:lpstr>项目意义</vt:lpstr>
      <vt:lpstr>解决方案</vt:lpstr>
      <vt:lpstr>实验设计思想</vt:lpstr>
      <vt:lpstr>实验设计目的</vt:lpstr>
      <vt:lpstr>实验具体操作</vt:lpstr>
      <vt:lpstr>图1：人体摔倒时合加速度的变化图线      纵坐标为加速度，横坐标为时间单位</vt:lpstr>
      <vt:lpstr>图2：人体蹲下时合加速度的变化图线</vt:lpstr>
      <vt:lpstr>实验数据分析</vt:lpstr>
      <vt:lpstr>实验结论</vt:lpstr>
      <vt:lpstr>自己设计的算法</vt:lpstr>
      <vt:lpstr>前人研究成果</vt:lpstr>
      <vt:lpstr>幻灯片 13</vt:lpstr>
      <vt:lpstr>幻灯片 14</vt:lpstr>
      <vt:lpstr>短信模块</vt:lpstr>
      <vt:lpstr>工作流程图示</vt:lpstr>
      <vt:lpstr>总结</vt:lpstr>
    </vt:vector>
  </TitlesOfParts>
  <Manager/>
  <Company>nju</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subject/>
  <dc:creator>dogpie</dc:creator>
  <cp:keywords/>
  <dc:description/>
  <cp:lastModifiedBy>zhao Chengbin</cp:lastModifiedBy>
  <cp:revision>12</cp:revision>
  <cp:lastPrinted>1601-01-01T00:00:00Z</cp:lastPrinted>
  <dcterms:created xsi:type="dcterms:W3CDTF">2008-10-23T17:51:42Z</dcterms:created>
  <dcterms:modified xsi:type="dcterms:W3CDTF">2009-12-06T07:16:20Z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2052-6.5.0.1966</vt:lpwstr>
  </property>
</Properties>
</file>